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23"/>
  </p:notesMasterIdLst>
  <p:sldIdLst>
    <p:sldId id="256" r:id="rId2"/>
    <p:sldId id="358" r:id="rId3"/>
    <p:sldId id="301" r:id="rId4"/>
    <p:sldId id="335" r:id="rId5"/>
    <p:sldId id="360" r:id="rId6"/>
    <p:sldId id="361" r:id="rId7"/>
    <p:sldId id="359" r:id="rId8"/>
    <p:sldId id="362" r:id="rId9"/>
    <p:sldId id="363" r:id="rId10"/>
    <p:sldId id="364" r:id="rId11"/>
    <p:sldId id="365" r:id="rId12"/>
    <p:sldId id="366" r:id="rId13"/>
    <p:sldId id="367" r:id="rId14"/>
    <p:sldId id="368" r:id="rId15"/>
    <p:sldId id="369" r:id="rId16"/>
    <p:sldId id="370" r:id="rId17"/>
    <p:sldId id="371" r:id="rId18"/>
    <p:sldId id="372" r:id="rId19"/>
    <p:sldId id="373" r:id="rId20"/>
    <p:sldId id="375" r:id="rId21"/>
    <p:sldId id="376" r:id="rId22"/>
  </p:sldIdLst>
  <p:sldSz cx="12192000" cy="6858000"/>
  <p:notesSz cx="6858000" cy="9144000"/>
  <p:embeddedFontLst>
    <p:embeddedFont>
      <p:font typeface="Gotham" panose="020B0604020202020204" charset="0"/>
      <p:regular r:id="rId24"/>
      <p:bold r:id="rId25"/>
      <p:italic r:id="rId26"/>
      <p:boldItalic r:id="rId27"/>
    </p:embeddedFont>
    <p:embeddedFont>
      <p:font typeface="Calibri" panose="020F0502020204030204" pitchFamily="34" charset="0"/>
      <p:regular r:id="rId28"/>
      <p:bold r:id="rId29"/>
      <p:italic r:id="rId30"/>
      <p:boldItalic r:id="rId31"/>
    </p:embeddedFont>
    <p:embeddedFont>
      <p:font typeface="Gotham Black" charset="0"/>
      <p:bold r:id="rId32"/>
      <p:boldItalic r:id="rId33"/>
    </p:embeddedFont>
  </p:embeddedFontLst>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sin título" id="{C7FF0003-0802-46E7-BF98-D0894FB39606}">
          <p14:sldIdLst>
            <p14:sldId id="256"/>
            <p14:sldId id="358"/>
            <p14:sldId id="301"/>
            <p14:sldId id="335"/>
            <p14:sldId id="360"/>
            <p14:sldId id="361"/>
            <p14:sldId id="359"/>
            <p14:sldId id="362"/>
            <p14:sldId id="363"/>
            <p14:sldId id="364"/>
            <p14:sldId id="365"/>
            <p14:sldId id="366"/>
            <p14:sldId id="367"/>
            <p14:sldId id="368"/>
            <p14:sldId id="369"/>
            <p14:sldId id="370"/>
            <p14:sldId id="371"/>
            <p14:sldId id="372"/>
            <p14:sldId id="373"/>
            <p14:sldId id="375"/>
            <p14:sldId id="37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06799F8-075E-4A3A-A7F6-7FBC6576F1A4}" styleName="Estilo temático 2 - Énfasis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202B0CA-FC54-4496-8BCA-5EF66A818D29}" styleName="Estilo oscuro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638B1855-1B75-4FBE-930C-398BA8C253C6}" styleName="Estilo temático 2 - Énfasis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D03447BB-5D67-496B-8E87-E561075AD55C}" styleName="Estilo oscuro 1 - Énfasis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94550" autoAdjust="0"/>
  </p:normalViewPr>
  <p:slideViewPr>
    <p:cSldViewPr snapToGrid="0">
      <p:cViewPr varScale="1">
        <p:scale>
          <a:sx n="70" d="100"/>
          <a:sy n="70" d="100"/>
        </p:scale>
        <p:origin x="738" y="7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FB3CD2-D928-48FE-B388-9674B2307790}" type="datetimeFigureOut">
              <a:rPr lang="es-EC" smtClean="0"/>
              <a:t>22/05/2024</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3E9EFE-4CE6-4DE1-AA73-F281595228AC}" type="slidenum">
              <a:rPr lang="es-EC" smtClean="0"/>
              <a:t>‹Nº›</a:t>
            </a:fld>
            <a:endParaRPr lang="es-EC"/>
          </a:p>
        </p:txBody>
      </p:sp>
    </p:spTree>
    <p:extLst>
      <p:ext uri="{BB962C8B-B14F-4D97-AF65-F5344CB8AC3E}">
        <p14:creationId xmlns:p14="http://schemas.microsoft.com/office/powerpoint/2010/main" val="2303054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373E9EFE-4CE6-4DE1-AA73-F281595228AC}" type="slidenum">
              <a:rPr lang="es-EC" smtClean="0"/>
              <a:t>1</a:t>
            </a:fld>
            <a:endParaRPr lang="es-EC"/>
          </a:p>
        </p:txBody>
      </p:sp>
    </p:spTree>
    <p:extLst>
      <p:ext uri="{BB962C8B-B14F-4D97-AF65-F5344CB8AC3E}">
        <p14:creationId xmlns:p14="http://schemas.microsoft.com/office/powerpoint/2010/main" val="14437875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7FFE096B-5D73-4173-AD09-AA4415B1BCB7}"/>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s-ES" dirty="0"/>
              <a:t>Haga clic para modificar el estilo de título del patrón</a:t>
            </a:r>
            <a:endParaRPr lang="es-EC" dirty="0"/>
          </a:p>
        </p:txBody>
      </p:sp>
      <p:sp>
        <p:nvSpPr>
          <p:cNvPr id="3" name="Subtítulo 2">
            <a:extLst>
              <a:ext uri="{FF2B5EF4-FFF2-40B4-BE49-F238E27FC236}">
                <a16:creationId xmlns="" xmlns:a16="http://schemas.microsoft.com/office/drawing/2014/main" id="{80C00B1C-AFD6-4C0A-827F-344BF57D4837}"/>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EC"/>
          </a:p>
        </p:txBody>
      </p:sp>
    </p:spTree>
    <p:extLst>
      <p:ext uri="{BB962C8B-B14F-4D97-AF65-F5344CB8AC3E}">
        <p14:creationId xmlns:p14="http://schemas.microsoft.com/office/powerpoint/2010/main" val="17509479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83771EF9-2C82-44A1-A266-8CF5F9644629}"/>
              </a:ext>
            </a:extLst>
          </p:cNvPr>
          <p:cNvSpPr>
            <a:spLocks noGrp="1"/>
          </p:cNvSpPr>
          <p:nvPr>
            <p:ph type="title"/>
          </p:nvPr>
        </p:nvSpPr>
        <p:spPr>
          <a:xfrm>
            <a:off x="838200" y="365129"/>
            <a:ext cx="10515600" cy="1325563"/>
          </a:xfrm>
          <a:prstGeom prst="rect">
            <a:avLst/>
          </a:prstGeom>
        </p:spPr>
        <p:txBody>
          <a:bodyPr/>
          <a:lstStyle/>
          <a:p>
            <a:r>
              <a:rPr lang="es-ES"/>
              <a:t>Haga clic para modificar el estilo de título del patrón</a:t>
            </a:r>
            <a:endParaRPr lang="es-EC"/>
          </a:p>
        </p:txBody>
      </p:sp>
      <p:sp>
        <p:nvSpPr>
          <p:cNvPr id="3" name="Marcador de contenido 2">
            <a:extLst>
              <a:ext uri="{FF2B5EF4-FFF2-40B4-BE49-F238E27FC236}">
                <a16:creationId xmlns="" xmlns:a16="http://schemas.microsoft.com/office/drawing/2014/main" id="{D1D9D0C7-B9DA-463B-9503-6E580B98F8B0}"/>
              </a:ext>
            </a:extLst>
          </p:cNvPr>
          <p:cNvSpPr>
            <a:spLocks noGrp="1"/>
          </p:cNvSpPr>
          <p:nvPr>
            <p:ph idx="1"/>
          </p:nvPr>
        </p:nvSpPr>
        <p:spPr>
          <a:xfrm>
            <a:off x="838200" y="1945591"/>
            <a:ext cx="10515600" cy="4351338"/>
          </a:xfrm>
          <a:prstGeom prst="rect">
            <a:avLst/>
          </a:prstGeo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Tree>
    <p:extLst>
      <p:ext uri="{BB962C8B-B14F-4D97-AF65-F5344CB8AC3E}">
        <p14:creationId xmlns:p14="http://schemas.microsoft.com/office/powerpoint/2010/main" val="4283741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738CCA5E-264A-42B4-9F51-ED483918DC08}"/>
              </a:ext>
            </a:extLst>
          </p:cNvPr>
          <p:cNvSpPr>
            <a:spLocks noGrp="1"/>
          </p:cNvSpPr>
          <p:nvPr>
            <p:ph type="title"/>
          </p:nvPr>
        </p:nvSpPr>
        <p:spPr>
          <a:xfrm>
            <a:off x="831851" y="1709744"/>
            <a:ext cx="10515600" cy="2852737"/>
          </a:xfrm>
          <a:prstGeom prst="rect">
            <a:avLst/>
          </a:prstGeom>
        </p:spPr>
        <p:txBody>
          <a:bodyPr anchor="b"/>
          <a:lstStyle>
            <a:lvl1pPr>
              <a:defRPr sz="6000"/>
            </a:lvl1pPr>
          </a:lstStyle>
          <a:p>
            <a:r>
              <a:rPr lang="es-ES"/>
              <a:t>Haga clic para modificar el estilo de título del patrón</a:t>
            </a:r>
            <a:endParaRPr lang="es-EC"/>
          </a:p>
        </p:txBody>
      </p:sp>
      <p:sp>
        <p:nvSpPr>
          <p:cNvPr id="3" name="Marcador de texto 2">
            <a:extLst>
              <a:ext uri="{FF2B5EF4-FFF2-40B4-BE49-F238E27FC236}">
                <a16:creationId xmlns="" xmlns:a16="http://schemas.microsoft.com/office/drawing/2014/main" id="{B8557D30-ED30-47A0-A802-A913DEF90737}"/>
              </a:ext>
            </a:extLst>
          </p:cNvPr>
          <p:cNvSpPr>
            <a:spLocks noGrp="1"/>
          </p:cNvSpPr>
          <p:nvPr>
            <p:ph type="body" idx="1"/>
          </p:nvPr>
        </p:nvSpPr>
        <p:spPr>
          <a:xfrm>
            <a:off x="831851" y="4589469"/>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Tree>
    <p:extLst>
      <p:ext uri="{BB962C8B-B14F-4D97-AF65-F5344CB8AC3E}">
        <p14:creationId xmlns:p14="http://schemas.microsoft.com/office/powerpoint/2010/main" val="338789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5CDF26D9-FFDD-41F8-B3CF-9A5A4ED20397}"/>
              </a:ext>
            </a:extLst>
          </p:cNvPr>
          <p:cNvSpPr>
            <a:spLocks noGrp="1"/>
          </p:cNvSpPr>
          <p:nvPr>
            <p:ph type="title"/>
          </p:nvPr>
        </p:nvSpPr>
        <p:spPr>
          <a:xfrm>
            <a:off x="838200" y="365129"/>
            <a:ext cx="10515600" cy="1325563"/>
          </a:xfrm>
          <a:prstGeom prst="rect">
            <a:avLst/>
          </a:prstGeom>
        </p:spPr>
        <p:txBody>
          <a:bodyPr/>
          <a:lstStyle/>
          <a:p>
            <a:r>
              <a:rPr lang="es-ES"/>
              <a:t>Haga clic para modificar el estilo de título del patrón</a:t>
            </a:r>
            <a:endParaRPr lang="es-EC"/>
          </a:p>
        </p:txBody>
      </p:sp>
      <p:sp>
        <p:nvSpPr>
          <p:cNvPr id="3" name="Marcador de contenido 2">
            <a:extLst>
              <a:ext uri="{FF2B5EF4-FFF2-40B4-BE49-F238E27FC236}">
                <a16:creationId xmlns="" xmlns:a16="http://schemas.microsoft.com/office/drawing/2014/main" id="{97041BB0-D3E7-4321-808C-8631F98CF487}"/>
              </a:ext>
            </a:extLst>
          </p:cNvPr>
          <p:cNvSpPr>
            <a:spLocks noGrp="1"/>
          </p:cNvSpPr>
          <p:nvPr>
            <p:ph sz="half" idx="1"/>
          </p:nvPr>
        </p:nvSpPr>
        <p:spPr>
          <a:xfrm>
            <a:off x="838200" y="1825625"/>
            <a:ext cx="5181600" cy="4351338"/>
          </a:xfrm>
          <a:prstGeom prst="rect">
            <a:avLst/>
          </a:prstGeo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a:extLst>
              <a:ext uri="{FF2B5EF4-FFF2-40B4-BE49-F238E27FC236}">
                <a16:creationId xmlns="" xmlns:a16="http://schemas.microsoft.com/office/drawing/2014/main" id="{EE42A044-CA7A-4EBC-9532-7B7E9E955BC3}"/>
              </a:ext>
            </a:extLst>
          </p:cNvPr>
          <p:cNvSpPr>
            <a:spLocks noGrp="1"/>
          </p:cNvSpPr>
          <p:nvPr>
            <p:ph sz="half" idx="2"/>
          </p:nvPr>
        </p:nvSpPr>
        <p:spPr>
          <a:xfrm>
            <a:off x="6172200" y="1825625"/>
            <a:ext cx="5181600" cy="4351338"/>
          </a:xfrm>
          <a:prstGeom prst="rect">
            <a:avLst/>
          </a:prstGeo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Tree>
    <p:extLst>
      <p:ext uri="{BB962C8B-B14F-4D97-AF65-F5344CB8AC3E}">
        <p14:creationId xmlns:p14="http://schemas.microsoft.com/office/powerpoint/2010/main" val="12347745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47441CBD-FDA6-4262-B467-26FC4CA8538B}"/>
              </a:ext>
            </a:extLst>
          </p:cNvPr>
          <p:cNvSpPr>
            <a:spLocks noGrp="1"/>
          </p:cNvSpPr>
          <p:nvPr>
            <p:ph type="title"/>
          </p:nvPr>
        </p:nvSpPr>
        <p:spPr>
          <a:xfrm>
            <a:off x="839788" y="365129"/>
            <a:ext cx="10515600" cy="1325563"/>
          </a:xfrm>
          <a:prstGeom prst="rect">
            <a:avLst/>
          </a:prstGeom>
        </p:spPr>
        <p:txBody>
          <a:bodyPr/>
          <a:lstStyle/>
          <a:p>
            <a:r>
              <a:rPr lang="es-ES"/>
              <a:t>Haga clic para modificar el estilo de título del patrón</a:t>
            </a:r>
            <a:endParaRPr lang="es-EC"/>
          </a:p>
        </p:txBody>
      </p:sp>
      <p:sp>
        <p:nvSpPr>
          <p:cNvPr id="3" name="Marcador de texto 2">
            <a:extLst>
              <a:ext uri="{FF2B5EF4-FFF2-40B4-BE49-F238E27FC236}">
                <a16:creationId xmlns="" xmlns:a16="http://schemas.microsoft.com/office/drawing/2014/main" id="{4A88F7A4-9D37-4F44-BB21-DF771F3D1675}"/>
              </a:ext>
            </a:extLst>
          </p:cNvPr>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 xmlns:a16="http://schemas.microsoft.com/office/drawing/2014/main" id="{80B1E1FD-F4C8-4493-916A-C86AC4E1A634}"/>
              </a:ext>
            </a:extLst>
          </p:cNvPr>
          <p:cNvSpPr>
            <a:spLocks noGrp="1"/>
          </p:cNvSpPr>
          <p:nvPr>
            <p:ph sz="half" idx="2"/>
          </p:nvPr>
        </p:nvSpPr>
        <p:spPr>
          <a:xfrm>
            <a:off x="839789" y="2505075"/>
            <a:ext cx="5157787" cy="3684588"/>
          </a:xfrm>
          <a:prstGeom prst="rect">
            <a:avLst/>
          </a:prstGeo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a:extLst>
              <a:ext uri="{FF2B5EF4-FFF2-40B4-BE49-F238E27FC236}">
                <a16:creationId xmlns="" xmlns:a16="http://schemas.microsoft.com/office/drawing/2014/main" id="{2CE1A7E6-2FDE-4EAE-80AB-FE37720FEA62}"/>
              </a:ext>
            </a:extLst>
          </p:cNvPr>
          <p:cNvSpPr>
            <a:spLocks noGrp="1"/>
          </p:cNvSpPr>
          <p:nvPr>
            <p:ph type="body" sz="quarter" idx="3"/>
          </p:nvPr>
        </p:nvSpPr>
        <p:spPr>
          <a:xfrm>
            <a:off x="6172203"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 xmlns:a16="http://schemas.microsoft.com/office/drawing/2014/main" id="{794385C2-17FA-4AF9-AE70-C10DFA16E9D2}"/>
              </a:ext>
            </a:extLst>
          </p:cNvPr>
          <p:cNvSpPr>
            <a:spLocks noGrp="1"/>
          </p:cNvSpPr>
          <p:nvPr>
            <p:ph sz="quarter" idx="4"/>
          </p:nvPr>
        </p:nvSpPr>
        <p:spPr>
          <a:xfrm>
            <a:off x="6172203" y="2505075"/>
            <a:ext cx="5183188" cy="3684588"/>
          </a:xfrm>
          <a:prstGeom prst="rect">
            <a:avLst/>
          </a:prstGeom>
        </p:spPr>
        <p:txBody>
          <a:bodyPr/>
          <a:lstStyle/>
          <a:p>
            <a:pPr lvl="0"/>
            <a:endParaRPr lang="es-EC" dirty="0"/>
          </a:p>
        </p:txBody>
      </p:sp>
    </p:spTree>
    <p:extLst>
      <p:ext uri="{BB962C8B-B14F-4D97-AF65-F5344CB8AC3E}">
        <p14:creationId xmlns:p14="http://schemas.microsoft.com/office/powerpoint/2010/main" val="2679968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5C629FB7-CCF9-43F6-90F6-32A11F6F24B8}"/>
              </a:ext>
            </a:extLst>
          </p:cNvPr>
          <p:cNvSpPr>
            <a:spLocks noGrp="1"/>
          </p:cNvSpPr>
          <p:nvPr>
            <p:ph type="title"/>
          </p:nvPr>
        </p:nvSpPr>
        <p:spPr>
          <a:xfrm>
            <a:off x="838200" y="365129"/>
            <a:ext cx="10515600" cy="1325563"/>
          </a:xfrm>
          <a:prstGeom prst="rect">
            <a:avLst/>
          </a:prstGeom>
        </p:spPr>
        <p:txBody>
          <a:bodyPr/>
          <a:lstStyle/>
          <a:p>
            <a:r>
              <a:rPr lang="es-ES"/>
              <a:t>Haga clic para modificar el estilo de título del patrón</a:t>
            </a:r>
            <a:endParaRPr lang="es-EC"/>
          </a:p>
        </p:txBody>
      </p:sp>
    </p:spTree>
    <p:extLst>
      <p:ext uri="{BB962C8B-B14F-4D97-AF65-F5344CB8AC3E}">
        <p14:creationId xmlns:p14="http://schemas.microsoft.com/office/powerpoint/2010/main" val="637929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610286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102AFD17-C77C-420C-A14B-A57EEF824A6B}"/>
              </a:ext>
            </a:extLst>
          </p:cNvPr>
          <p:cNvSpPr>
            <a:spLocks noGrp="1"/>
          </p:cNvSpPr>
          <p:nvPr>
            <p:ph type="title"/>
          </p:nvPr>
        </p:nvSpPr>
        <p:spPr>
          <a:xfrm>
            <a:off x="839787" y="457200"/>
            <a:ext cx="3932237" cy="1866900"/>
          </a:xfrm>
          <a:prstGeom prst="rect">
            <a:avLst/>
          </a:prstGeom>
        </p:spPr>
        <p:txBody>
          <a:bodyPr anchor="b"/>
          <a:lstStyle>
            <a:lvl1pPr>
              <a:defRPr sz="3200"/>
            </a:lvl1pPr>
          </a:lstStyle>
          <a:p>
            <a:r>
              <a:rPr lang="es-ES" dirty="0"/>
              <a:t>Haga clic para modificar el estilo de título del patrón</a:t>
            </a:r>
            <a:endParaRPr lang="es-EC" dirty="0"/>
          </a:p>
        </p:txBody>
      </p:sp>
      <p:sp>
        <p:nvSpPr>
          <p:cNvPr id="3" name="Marcador de contenido 2">
            <a:extLst>
              <a:ext uri="{FF2B5EF4-FFF2-40B4-BE49-F238E27FC236}">
                <a16:creationId xmlns="" xmlns:a16="http://schemas.microsoft.com/office/drawing/2014/main" id="{ACB56426-4D07-42DB-A128-EC9A290A75A9}"/>
              </a:ext>
            </a:extLst>
          </p:cNvPr>
          <p:cNvSpPr>
            <a:spLocks noGrp="1"/>
          </p:cNvSpPr>
          <p:nvPr>
            <p:ph idx="1"/>
          </p:nvPr>
        </p:nvSpPr>
        <p:spPr>
          <a:xfrm>
            <a:off x="5125483" y="457200"/>
            <a:ext cx="6172200" cy="5411788"/>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dirty="0"/>
              <a:t>Editar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EC" dirty="0"/>
          </a:p>
        </p:txBody>
      </p:sp>
      <p:sp>
        <p:nvSpPr>
          <p:cNvPr id="4" name="Marcador de texto 3">
            <a:extLst>
              <a:ext uri="{FF2B5EF4-FFF2-40B4-BE49-F238E27FC236}">
                <a16:creationId xmlns="" xmlns:a16="http://schemas.microsoft.com/office/drawing/2014/main" id="{7A613988-796B-4370-8583-7B53F15158F2}"/>
              </a:ext>
            </a:extLst>
          </p:cNvPr>
          <p:cNvSpPr>
            <a:spLocks noGrp="1"/>
          </p:cNvSpPr>
          <p:nvPr>
            <p:ph type="body" sz="half" idx="2"/>
          </p:nvPr>
        </p:nvSpPr>
        <p:spPr>
          <a:xfrm>
            <a:off x="839788" y="2324100"/>
            <a:ext cx="3932237" cy="35448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dirty="0"/>
              <a:t>Editar los estilos de texto del patrón</a:t>
            </a:r>
          </a:p>
        </p:txBody>
      </p:sp>
    </p:spTree>
    <p:extLst>
      <p:ext uri="{BB962C8B-B14F-4D97-AF65-F5344CB8AC3E}">
        <p14:creationId xmlns:p14="http://schemas.microsoft.com/office/powerpoint/2010/main" val="8193155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50346EC6-CBF9-4818-A744-D14F621232C5}"/>
              </a:ext>
            </a:extLst>
          </p:cNvPr>
          <p:cNvSpPr>
            <a:spLocks noGrp="1"/>
          </p:cNvSpPr>
          <p:nvPr>
            <p:ph type="title"/>
          </p:nvPr>
        </p:nvSpPr>
        <p:spPr>
          <a:xfrm>
            <a:off x="839788" y="457200"/>
            <a:ext cx="3932237" cy="1932214"/>
          </a:xfrm>
          <a:prstGeom prst="rect">
            <a:avLst/>
          </a:prstGeom>
        </p:spPr>
        <p:txBody>
          <a:bodyPr anchor="b"/>
          <a:lstStyle>
            <a:lvl1pPr>
              <a:defRPr sz="3200"/>
            </a:lvl1pPr>
          </a:lstStyle>
          <a:p>
            <a:r>
              <a:rPr lang="es-ES" dirty="0"/>
              <a:t>Haga clic para modificar el estilo de título del patrón</a:t>
            </a:r>
            <a:endParaRPr lang="es-EC" dirty="0"/>
          </a:p>
        </p:txBody>
      </p:sp>
      <p:sp>
        <p:nvSpPr>
          <p:cNvPr id="3" name="Marcador de posición de imagen 2">
            <a:extLst>
              <a:ext uri="{FF2B5EF4-FFF2-40B4-BE49-F238E27FC236}">
                <a16:creationId xmlns="" xmlns:a16="http://schemas.microsoft.com/office/drawing/2014/main" id="{DF9CE49D-0426-49C4-B64D-C377652DEC28}"/>
              </a:ext>
            </a:extLst>
          </p:cNvPr>
          <p:cNvSpPr>
            <a:spLocks noGrp="1"/>
          </p:cNvSpPr>
          <p:nvPr>
            <p:ph type="pic" idx="1"/>
          </p:nvPr>
        </p:nvSpPr>
        <p:spPr>
          <a:xfrm>
            <a:off x="5183188" y="457201"/>
            <a:ext cx="6172200" cy="5403856"/>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endParaRPr lang="es-EC" dirty="0"/>
          </a:p>
        </p:txBody>
      </p:sp>
      <p:sp>
        <p:nvSpPr>
          <p:cNvPr id="4" name="Marcador de texto 3">
            <a:extLst>
              <a:ext uri="{FF2B5EF4-FFF2-40B4-BE49-F238E27FC236}">
                <a16:creationId xmlns="" xmlns:a16="http://schemas.microsoft.com/office/drawing/2014/main" id="{BD7F84B4-EE87-435F-912D-09F282FAAA8A}"/>
              </a:ext>
            </a:extLst>
          </p:cNvPr>
          <p:cNvSpPr>
            <a:spLocks noGrp="1"/>
          </p:cNvSpPr>
          <p:nvPr>
            <p:ph type="body" sz="half" idx="2"/>
          </p:nvPr>
        </p:nvSpPr>
        <p:spPr>
          <a:xfrm>
            <a:off x="839788" y="2547257"/>
            <a:ext cx="3932237" cy="3321730"/>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dirty="0"/>
              <a:t>Editar los estilos de texto del patrón</a:t>
            </a:r>
          </a:p>
        </p:txBody>
      </p:sp>
    </p:spTree>
    <p:extLst>
      <p:ext uri="{BB962C8B-B14F-4D97-AF65-F5344CB8AC3E}">
        <p14:creationId xmlns:p14="http://schemas.microsoft.com/office/powerpoint/2010/main" val="1151401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18" Type="http://schemas.openxmlformats.org/officeDocument/2006/relationships/image" Target="../media/image8.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svg"/><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6.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Gráfico 4">
            <a:extLst>
              <a:ext uri="{FF2B5EF4-FFF2-40B4-BE49-F238E27FC236}">
                <a16:creationId xmlns="" xmlns:a16="http://schemas.microsoft.com/office/drawing/2014/main" id="{195BC9C4-8634-433E-9795-262EE3D978C7}"/>
              </a:ext>
            </a:extLst>
          </p:cNvPr>
          <p:cNvPicPr>
            <a:picLocks noChangeAspect="1"/>
          </p:cNvPicPr>
          <p:nvPr userDrawn="1"/>
        </p:nvPicPr>
        <p:blipFill>
          <a:blip r:embed="rId11">
            <a:extLst>
              <a:ext uri="{96DAC541-7B7A-43D3-8B79-37D633B846F1}">
                <asvg:svgBlip xmlns="" xmlns:asvg="http://schemas.microsoft.com/office/drawing/2016/SVG/main" r:embed="rId12"/>
              </a:ext>
            </a:extLst>
          </a:blip>
          <a:stretch>
            <a:fillRect/>
          </a:stretch>
        </p:blipFill>
        <p:spPr>
          <a:xfrm>
            <a:off x="-1" y="6153511"/>
            <a:ext cx="12192001" cy="704489"/>
          </a:xfrm>
          <a:prstGeom prst="rect">
            <a:avLst/>
          </a:prstGeom>
        </p:spPr>
      </p:pic>
      <p:pic>
        <p:nvPicPr>
          <p:cNvPr id="8" name="Gráfico 7">
            <a:extLst>
              <a:ext uri="{FF2B5EF4-FFF2-40B4-BE49-F238E27FC236}">
                <a16:creationId xmlns="" xmlns:a16="http://schemas.microsoft.com/office/drawing/2014/main" id="{8059C91B-B579-4A83-AF25-EC6B3A6255C7}"/>
              </a:ext>
            </a:extLst>
          </p:cNvPr>
          <p:cNvPicPr>
            <a:picLocks noChangeAspect="1"/>
          </p:cNvPicPr>
          <p:nvPr/>
        </p:nvPicPr>
        <p:blipFill>
          <a:blip r:embed="rId13">
            <a:extLst>
              <a:ext uri="{96DAC541-7B7A-43D3-8B79-37D633B846F1}">
                <asvg:svgBlip xmlns="" xmlns:asvg="http://schemas.microsoft.com/office/drawing/2016/SVG/main" r:embed="rId14"/>
              </a:ext>
            </a:extLst>
          </a:blip>
          <a:stretch>
            <a:fillRect/>
          </a:stretch>
        </p:blipFill>
        <p:spPr>
          <a:xfrm>
            <a:off x="0" y="-742589"/>
            <a:ext cx="12192000" cy="6858000"/>
          </a:xfrm>
          <a:prstGeom prst="rect">
            <a:avLst/>
          </a:prstGeom>
        </p:spPr>
      </p:pic>
      <p:sp>
        <p:nvSpPr>
          <p:cNvPr id="3" name="Rectángulo 2">
            <a:extLst>
              <a:ext uri="{FF2B5EF4-FFF2-40B4-BE49-F238E27FC236}">
                <a16:creationId xmlns="" xmlns:a16="http://schemas.microsoft.com/office/drawing/2014/main" id="{83B5E3FC-FCC5-4D1A-8CA3-8A6CEF6B2957}"/>
              </a:ext>
            </a:extLst>
          </p:cNvPr>
          <p:cNvSpPr/>
          <p:nvPr userDrawn="1"/>
        </p:nvSpPr>
        <p:spPr>
          <a:xfrm>
            <a:off x="3912140" y="6367455"/>
            <a:ext cx="5697938"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C" sz="1400" b="1" dirty="0"/>
              <a:t>RENDICIÓN DE CUENTAS 2023  |  </a:t>
            </a:r>
            <a:r>
              <a:rPr lang="es-EC" sz="1400" dirty="0"/>
              <a:t>Administración 2023-2027</a:t>
            </a:r>
          </a:p>
          <a:p>
            <a:endParaRPr lang="es-EC" sz="1400" dirty="0"/>
          </a:p>
        </p:txBody>
      </p:sp>
      <p:pic>
        <p:nvPicPr>
          <p:cNvPr id="10" name="Gráfico 9">
            <a:extLst>
              <a:ext uri="{FF2B5EF4-FFF2-40B4-BE49-F238E27FC236}">
                <a16:creationId xmlns="" xmlns:a16="http://schemas.microsoft.com/office/drawing/2014/main" id="{78BE33BB-4F09-491E-91FC-D50C8C5C122C}"/>
              </a:ext>
            </a:extLst>
          </p:cNvPr>
          <p:cNvPicPr>
            <a:picLocks noChangeAspect="1"/>
          </p:cNvPicPr>
          <p:nvPr userDrawn="1"/>
        </p:nvPicPr>
        <p:blipFill>
          <a:blip r:embed="rId15">
            <a:extLst>
              <a:ext uri="{96DAC541-7B7A-43D3-8B79-37D633B846F1}">
                <asvg:svgBlip xmlns="" xmlns:asvg="http://schemas.microsoft.com/office/drawing/2016/SVG/main" r:embed="rId16"/>
              </a:ext>
            </a:extLst>
          </a:blip>
          <a:stretch>
            <a:fillRect/>
          </a:stretch>
        </p:blipFill>
        <p:spPr>
          <a:xfrm>
            <a:off x="2694435" y="6270771"/>
            <a:ext cx="1121109" cy="425635"/>
          </a:xfrm>
          <a:prstGeom prst="rect">
            <a:avLst/>
          </a:prstGeom>
        </p:spPr>
      </p:pic>
      <p:pic>
        <p:nvPicPr>
          <p:cNvPr id="11" name="Gráfico 10">
            <a:extLst>
              <a:ext uri="{FF2B5EF4-FFF2-40B4-BE49-F238E27FC236}">
                <a16:creationId xmlns="" xmlns:a16="http://schemas.microsoft.com/office/drawing/2014/main" id="{57E7020C-81A6-44B8-BB5C-E70AE588EA74}"/>
              </a:ext>
            </a:extLst>
          </p:cNvPr>
          <p:cNvPicPr>
            <a:picLocks noChangeAspect="1"/>
          </p:cNvPicPr>
          <p:nvPr userDrawn="1"/>
        </p:nvPicPr>
        <p:blipFill>
          <a:blip r:embed="rId17">
            <a:extLst>
              <a:ext uri="{96DAC541-7B7A-43D3-8B79-37D633B846F1}">
                <asvg:svgBlip xmlns="" xmlns:asvg="http://schemas.microsoft.com/office/drawing/2016/SVG/main" r:embed="rId18"/>
              </a:ext>
            </a:extLst>
          </a:blip>
          <a:stretch>
            <a:fillRect/>
          </a:stretch>
        </p:blipFill>
        <p:spPr>
          <a:xfrm>
            <a:off x="0" y="6115411"/>
            <a:ext cx="12192000" cy="47487"/>
          </a:xfrm>
          <a:prstGeom prst="rect">
            <a:avLst/>
          </a:prstGeom>
        </p:spPr>
      </p:pic>
    </p:spTree>
    <p:extLst>
      <p:ext uri="{BB962C8B-B14F-4D97-AF65-F5344CB8AC3E}">
        <p14:creationId xmlns:p14="http://schemas.microsoft.com/office/powerpoint/2010/main" val="32371499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21D9337F-68D7-45B7-968B-3115D173D31F}"/>
              </a:ext>
            </a:extLst>
          </p:cNvPr>
          <p:cNvSpPr>
            <a:spLocks noGrp="1"/>
          </p:cNvSpPr>
          <p:nvPr>
            <p:ph type="ctrTitle"/>
          </p:nvPr>
        </p:nvSpPr>
        <p:spPr>
          <a:xfrm>
            <a:off x="1091821" y="3343701"/>
            <a:ext cx="10099343" cy="2729553"/>
          </a:xfrm>
        </p:spPr>
        <p:txBody>
          <a:bodyPr/>
          <a:lstStyle/>
          <a:p>
            <a:pPr>
              <a:lnSpc>
                <a:spcPct val="80000"/>
              </a:lnSpc>
            </a:pPr>
            <a:r>
              <a:rPr lang="es-EC" sz="4800" dirty="0"/>
              <a:t>CONSEJO CANTONAL DE PROTECCIÓN DE DERECHOS </a:t>
            </a:r>
            <a:r>
              <a:rPr lang="es-EC" sz="4800" dirty="0" smtClean="0"/>
              <a:t>GUALAQUIZA.</a:t>
            </a:r>
            <a:br>
              <a:rPr lang="es-EC" sz="4800" dirty="0" smtClean="0"/>
            </a:br>
            <a:r>
              <a:rPr lang="es-EC" sz="4800" dirty="0" smtClean="0"/>
              <a:t/>
            </a:r>
            <a:br>
              <a:rPr lang="es-EC" sz="4800" dirty="0" smtClean="0"/>
            </a:br>
            <a:r>
              <a:rPr lang="es-EC" sz="4800" dirty="0">
                <a:solidFill>
                  <a:srgbClr val="002060"/>
                </a:solidFill>
              </a:rPr>
              <a:t/>
            </a:r>
            <a:br>
              <a:rPr lang="es-EC" sz="4800" dirty="0">
                <a:solidFill>
                  <a:srgbClr val="002060"/>
                </a:solidFill>
              </a:rPr>
            </a:br>
            <a:endParaRPr lang="es-EC" sz="4800" dirty="0"/>
          </a:p>
        </p:txBody>
      </p:sp>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2692" y="245660"/>
            <a:ext cx="2975212" cy="2094153"/>
          </a:xfrm>
          <a:prstGeom prst="rect">
            <a:avLst/>
          </a:prstGeom>
        </p:spPr>
      </p:pic>
    </p:spTree>
    <p:extLst>
      <p:ext uri="{BB962C8B-B14F-4D97-AF65-F5344CB8AC3E}">
        <p14:creationId xmlns:p14="http://schemas.microsoft.com/office/powerpoint/2010/main" val="23194438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296537"/>
            <a:ext cx="10515600" cy="996287"/>
          </a:xfrm>
        </p:spPr>
        <p:txBody>
          <a:bodyPr/>
          <a:lstStyle/>
          <a:p>
            <a:pPr algn="ctr"/>
            <a:r>
              <a:rPr lang="es-EC" sz="7200" dirty="0"/>
              <a:t>RENDICIÓN DE CUENTAS DEL AÑO 2023.</a:t>
            </a:r>
          </a:p>
        </p:txBody>
      </p:sp>
    </p:spTree>
    <p:extLst>
      <p:ext uri="{BB962C8B-B14F-4D97-AF65-F5344CB8AC3E}">
        <p14:creationId xmlns:p14="http://schemas.microsoft.com/office/powerpoint/2010/main" val="13007817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21D9337F-68D7-45B7-968B-3115D173D31F}"/>
              </a:ext>
            </a:extLst>
          </p:cNvPr>
          <p:cNvSpPr>
            <a:spLocks noGrp="1"/>
          </p:cNvSpPr>
          <p:nvPr>
            <p:ph type="ctrTitle"/>
          </p:nvPr>
        </p:nvSpPr>
        <p:spPr>
          <a:xfrm>
            <a:off x="341194" y="1596788"/>
            <a:ext cx="6687403" cy="4230805"/>
          </a:xfrm>
        </p:spPr>
        <p:txBody>
          <a:bodyPr/>
          <a:lstStyle/>
          <a:p>
            <a:pPr algn="just">
              <a:lnSpc>
                <a:spcPct val="80000"/>
              </a:lnSpc>
            </a:pPr>
            <a:r>
              <a:rPr lang="es-EC" sz="3200" i="1" dirty="0">
                <a:latin typeface="+mn-lt"/>
              </a:rPr>
              <a:t>En enero de </a:t>
            </a:r>
            <a:r>
              <a:rPr lang="es-EC" sz="3200" i="1" dirty="0" smtClean="0">
                <a:latin typeface="+mn-lt"/>
              </a:rPr>
              <a:t>2023, </a:t>
            </a:r>
            <a:r>
              <a:rPr lang="es-EC" sz="3200" i="1" dirty="0">
                <a:latin typeface="+mn-lt"/>
              </a:rPr>
              <a:t>donde se elaboró y se aprobó el Plan anual </a:t>
            </a:r>
            <a:r>
              <a:rPr lang="es-EC" sz="3200" i="1" dirty="0" smtClean="0">
                <a:latin typeface="+mn-lt"/>
              </a:rPr>
              <a:t>para </a:t>
            </a:r>
            <a:r>
              <a:rPr lang="es-EC" sz="3200" i="1" dirty="0">
                <a:latin typeface="+mn-lt"/>
              </a:rPr>
              <a:t>el año 2023, mismo que tuvo como finalidad trabajar en los temas de Formulación, </a:t>
            </a:r>
            <a:r>
              <a:rPr lang="es-EC" sz="3200" i="1" dirty="0" smtClean="0">
                <a:latin typeface="+mn-lt"/>
              </a:rPr>
              <a:t>Transversalización, </a:t>
            </a:r>
            <a:r>
              <a:rPr lang="es-EC" sz="3200" i="1" dirty="0">
                <a:latin typeface="+mn-lt"/>
              </a:rPr>
              <a:t>Observancia, Seguimiento y Evaluación de las </a:t>
            </a:r>
            <a:r>
              <a:rPr lang="es-EC" sz="3200" i="1" dirty="0" smtClean="0">
                <a:latin typeface="+mn-lt"/>
              </a:rPr>
              <a:t>Políticas </a:t>
            </a:r>
            <a:r>
              <a:rPr lang="es-EC" sz="3000" i="1" dirty="0" smtClean="0">
                <a:latin typeface="+mn-lt"/>
              </a:rPr>
              <a:t>Públicas</a:t>
            </a:r>
            <a:r>
              <a:rPr lang="es-EC" sz="2800" dirty="0"/>
              <a:t>. </a:t>
            </a:r>
            <a:r>
              <a:rPr lang="es-EC" sz="2000" dirty="0"/>
              <a:t/>
            </a:r>
            <a:br>
              <a:rPr lang="es-EC" sz="2000" dirty="0"/>
            </a:br>
            <a:endParaRPr lang="es-EC" sz="2000" dirty="0"/>
          </a:p>
        </p:txBody>
      </p:sp>
      <p:sp>
        <p:nvSpPr>
          <p:cNvPr id="3" name="CuadroTexto 2">
            <a:extLst>
              <a:ext uri="{FF2B5EF4-FFF2-40B4-BE49-F238E27FC236}">
                <a16:creationId xmlns="" xmlns:a16="http://schemas.microsoft.com/office/drawing/2014/main" id="{E6926E19-72C8-42DD-9AA6-1AADE640CC26}"/>
              </a:ext>
            </a:extLst>
          </p:cNvPr>
          <p:cNvSpPr txBox="1"/>
          <p:nvPr/>
        </p:nvSpPr>
        <p:spPr>
          <a:xfrm>
            <a:off x="996288" y="286604"/>
            <a:ext cx="10399594" cy="1200329"/>
          </a:xfrm>
          <a:prstGeom prst="rect">
            <a:avLst/>
          </a:prstGeom>
          <a:noFill/>
        </p:spPr>
        <p:txBody>
          <a:bodyPr wrap="square" rtlCol="0">
            <a:spAutoFit/>
          </a:bodyPr>
          <a:lstStyle/>
          <a:p>
            <a:pPr algn="ctr"/>
            <a:r>
              <a:rPr lang="es-EC" sz="3600" b="1" dirty="0"/>
              <a:t>APROBACIÓN DEL PLAN ANUAL DE </a:t>
            </a:r>
            <a:r>
              <a:rPr lang="es-EC" sz="3600" b="1" dirty="0" smtClean="0"/>
              <a:t>TRABAJO.</a:t>
            </a:r>
            <a:endParaRPr lang="es-EC" sz="3600" b="1" dirty="0"/>
          </a:p>
        </p:txBody>
      </p:sp>
      <p:pic>
        <p:nvPicPr>
          <p:cNvPr id="7" name="Imagen 6"/>
          <p:cNvPicPr>
            <a:picLocks noChangeAspect="1"/>
          </p:cNvPicPr>
          <p:nvPr/>
        </p:nvPicPr>
        <p:blipFill rotWithShape="1">
          <a:blip r:embed="rId2">
            <a:extLst>
              <a:ext uri="{28A0092B-C50C-407E-A947-70E740481C1C}">
                <a14:useLocalDpi xmlns:a14="http://schemas.microsoft.com/office/drawing/2010/main" val="0"/>
              </a:ext>
            </a:extLst>
          </a:blip>
          <a:srcRect t="51579" r="51072" b="26197"/>
          <a:stretch/>
        </p:blipFill>
        <p:spPr>
          <a:xfrm>
            <a:off x="7888406" y="1883392"/>
            <a:ext cx="3302757" cy="3125336"/>
          </a:xfrm>
          <a:prstGeom prst="rect">
            <a:avLst/>
          </a:prstGeom>
        </p:spPr>
      </p:pic>
    </p:spTree>
    <p:extLst>
      <p:ext uri="{BB962C8B-B14F-4D97-AF65-F5344CB8AC3E}">
        <p14:creationId xmlns:p14="http://schemas.microsoft.com/office/powerpoint/2010/main" val="36980563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BBFD8AB5-2AAD-4349-A1BD-222C37845964}"/>
              </a:ext>
            </a:extLst>
          </p:cNvPr>
          <p:cNvSpPr>
            <a:spLocks noGrp="1"/>
          </p:cNvSpPr>
          <p:nvPr>
            <p:ph type="title"/>
          </p:nvPr>
        </p:nvSpPr>
        <p:spPr>
          <a:xfrm>
            <a:off x="464024" y="0"/>
            <a:ext cx="10874355" cy="1119116"/>
          </a:xfrm>
        </p:spPr>
        <p:txBody>
          <a:bodyPr/>
          <a:lstStyle/>
          <a:p>
            <a:pPr algn="ctr"/>
            <a:r>
              <a:rPr lang="es-EC" dirty="0"/>
              <a:t>MOVILIDAD HUMANA. </a:t>
            </a:r>
          </a:p>
        </p:txBody>
      </p:sp>
      <p:sp>
        <p:nvSpPr>
          <p:cNvPr id="3" name="Marcador de contenido 2">
            <a:extLst>
              <a:ext uri="{FF2B5EF4-FFF2-40B4-BE49-F238E27FC236}">
                <a16:creationId xmlns="" xmlns:a16="http://schemas.microsoft.com/office/drawing/2014/main" id="{DA40F625-C92B-4072-A830-7D363642B0BF}"/>
              </a:ext>
            </a:extLst>
          </p:cNvPr>
          <p:cNvSpPr>
            <a:spLocks noGrp="1"/>
          </p:cNvSpPr>
          <p:nvPr>
            <p:ph idx="1"/>
          </p:nvPr>
        </p:nvSpPr>
        <p:spPr>
          <a:xfrm>
            <a:off x="354843" y="859810"/>
            <a:ext cx="7424381" cy="5213444"/>
          </a:xfrm>
        </p:spPr>
        <p:txBody>
          <a:bodyPr/>
          <a:lstStyle/>
          <a:p>
            <a:pPr marL="0" indent="0" algn="just">
              <a:buNone/>
            </a:pPr>
            <a:r>
              <a:rPr lang="es-EC" sz="2400" dirty="0"/>
              <a:t>En febrero de 2023 el Consejo Cantonal de Protección de Derechos del Cantón Gualaquiza en coordinación con el Consejo Nacional para la Igualdad de Movilidad Humana, realizó la primera reunión con esta institución para trabajar en los siguientes temas:</a:t>
            </a:r>
          </a:p>
          <a:p>
            <a:pPr algn="just">
              <a:buFont typeface="Wingdings" panose="05000000000000000000" pitchFamily="2" charset="2"/>
              <a:buChar char="Ø"/>
            </a:pPr>
            <a:r>
              <a:rPr lang="es-EC" sz="2400" dirty="0" smtClean="0"/>
              <a:t>Sensibilización </a:t>
            </a:r>
            <a:r>
              <a:rPr lang="es-EC" sz="2400" dirty="0"/>
              <a:t>en la temática de Movilidad Humana.</a:t>
            </a:r>
          </a:p>
          <a:p>
            <a:pPr algn="just">
              <a:buFont typeface="Wingdings" panose="05000000000000000000" pitchFamily="2" charset="2"/>
              <a:buChar char="Ø"/>
            </a:pPr>
            <a:r>
              <a:rPr lang="es-EC" sz="2400" dirty="0" smtClean="0"/>
              <a:t>Diagnóstico </a:t>
            </a:r>
            <a:r>
              <a:rPr lang="es-EC" sz="2400" dirty="0"/>
              <a:t>para llevar a cabo el levantamiento de información en el cantón.</a:t>
            </a:r>
          </a:p>
          <a:p>
            <a:pPr algn="just">
              <a:buFont typeface="Wingdings" panose="05000000000000000000" pitchFamily="2" charset="2"/>
              <a:buChar char="Ø"/>
            </a:pPr>
            <a:r>
              <a:rPr lang="es-EC" sz="2400" dirty="0" smtClean="0"/>
              <a:t>Construcción </a:t>
            </a:r>
            <a:r>
              <a:rPr lang="es-EC" sz="2400" dirty="0"/>
              <a:t>de la Red de Trabajo de Movilidad Humana</a:t>
            </a:r>
            <a:r>
              <a:rPr lang="es-EC" sz="2400" dirty="0" smtClean="0"/>
              <a:t>.</a:t>
            </a:r>
          </a:p>
          <a:p>
            <a:pPr algn="just"/>
            <a:endParaRPr lang="es-EC" sz="2400" dirty="0"/>
          </a:p>
          <a:p>
            <a:pPr marL="0" indent="0" algn="ctr">
              <a:buNone/>
            </a:pPr>
            <a:endParaRPr lang="es-EC" sz="2400" dirty="0"/>
          </a:p>
        </p:txBody>
      </p:sp>
      <p:pic>
        <p:nvPicPr>
          <p:cNvPr id="4" name="Imagen 3"/>
          <p:cNvPicPr>
            <a:picLocks noChangeAspect="1"/>
          </p:cNvPicPr>
          <p:nvPr/>
        </p:nvPicPr>
        <p:blipFill rotWithShape="1">
          <a:blip r:embed="rId2">
            <a:extLst>
              <a:ext uri="{28A0092B-C50C-407E-A947-70E740481C1C}">
                <a14:useLocalDpi xmlns:a14="http://schemas.microsoft.com/office/drawing/2010/main" val="0"/>
              </a:ext>
            </a:extLst>
          </a:blip>
          <a:srcRect t="19282" b="36364"/>
          <a:stretch/>
        </p:blipFill>
        <p:spPr>
          <a:xfrm>
            <a:off x="7888406" y="859810"/>
            <a:ext cx="4053386" cy="4872250"/>
          </a:xfrm>
          <a:prstGeom prst="rect">
            <a:avLst/>
          </a:prstGeom>
        </p:spPr>
      </p:pic>
    </p:spTree>
    <p:extLst>
      <p:ext uri="{BB962C8B-B14F-4D97-AF65-F5344CB8AC3E}">
        <p14:creationId xmlns:p14="http://schemas.microsoft.com/office/powerpoint/2010/main" val="35457520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62401" y="-136478"/>
            <a:ext cx="10515600" cy="1462042"/>
          </a:xfrm>
        </p:spPr>
        <p:txBody>
          <a:bodyPr/>
          <a:lstStyle/>
          <a:p>
            <a:pPr algn="ctr"/>
            <a:r>
              <a:rPr lang="es-ES" sz="3600" b="1" dirty="0">
                <a:latin typeface="New Century Schoolbook"/>
              </a:rPr>
              <a:t>PREVENCIÓN DE LA VIOLENCIA INTRAFAMILIAR.</a:t>
            </a:r>
            <a:endParaRPr lang="es-EC" sz="3600" b="1" dirty="0"/>
          </a:p>
        </p:txBody>
      </p:sp>
      <p:sp>
        <p:nvSpPr>
          <p:cNvPr id="3" name="Marcador de contenido 2"/>
          <p:cNvSpPr>
            <a:spLocks noGrp="1"/>
          </p:cNvSpPr>
          <p:nvPr>
            <p:ph idx="1"/>
          </p:nvPr>
        </p:nvSpPr>
        <p:spPr>
          <a:xfrm>
            <a:off x="259307" y="887103"/>
            <a:ext cx="8789159" cy="5409825"/>
          </a:xfrm>
        </p:spPr>
        <p:txBody>
          <a:bodyPr/>
          <a:lstStyle/>
          <a:p>
            <a:pPr marL="0" indent="0" algn="just">
              <a:buNone/>
            </a:pPr>
            <a:r>
              <a:rPr lang="es-EC" sz="2500" dirty="0" smtClean="0">
                <a:ea typeface="Calibri" panose="020F0502020204030204" pitchFamily="34" charset="0"/>
                <a:cs typeface="Times New Roman" panose="02020603050405020304" pitchFamily="18" charset="0"/>
              </a:rPr>
              <a:t>Durante el año 2023 brindamos 6 talleres en las </a:t>
            </a:r>
            <a:r>
              <a:rPr lang="es-EC" sz="2500" dirty="0">
                <a:ea typeface="Calibri" panose="020F0502020204030204" pitchFamily="34" charset="0"/>
                <a:cs typeface="Times New Roman" panose="02020603050405020304" pitchFamily="18" charset="0"/>
              </a:rPr>
              <a:t>comunidad de </a:t>
            </a:r>
            <a:r>
              <a:rPr lang="es-EC" sz="2500" dirty="0" err="1">
                <a:ea typeface="Calibri" panose="020F0502020204030204" pitchFamily="34" charset="0"/>
                <a:cs typeface="Times New Roman" panose="02020603050405020304" pitchFamily="18" charset="0"/>
              </a:rPr>
              <a:t>Shaime</a:t>
            </a:r>
            <a:r>
              <a:rPr lang="es-EC" sz="2500" dirty="0">
                <a:ea typeface="Calibri" panose="020F0502020204030204" pitchFamily="34" charset="0"/>
                <a:cs typeface="Times New Roman" panose="02020603050405020304" pitchFamily="18" charset="0"/>
              </a:rPr>
              <a:t>, </a:t>
            </a:r>
            <a:r>
              <a:rPr lang="es-EC" sz="2500" dirty="0" err="1" smtClean="0">
                <a:ea typeface="Calibri" panose="020F0502020204030204" pitchFamily="34" charset="0"/>
                <a:cs typeface="Times New Roman" panose="02020603050405020304" pitchFamily="18" charset="0"/>
              </a:rPr>
              <a:t>Yukuteis</a:t>
            </a:r>
            <a:r>
              <a:rPr lang="es-EC" sz="2500" dirty="0" smtClean="0">
                <a:ea typeface="Calibri" panose="020F0502020204030204" pitchFamily="34" charset="0"/>
                <a:cs typeface="Times New Roman" panose="02020603050405020304" pitchFamily="18" charset="0"/>
              </a:rPr>
              <a:t>,  Monterrey, </a:t>
            </a:r>
            <a:r>
              <a:rPr lang="es-EC" sz="2500" dirty="0" err="1" smtClean="0">
                <a:ea typeface="Calibri" panose="020F0502020204030204" pitchFamily="34" charset="0"/>
                <a:cs typeface="Times New Roman" panose="02020603050405020304" pitchFamily="18" charset="0"/>
              </a:rPr>
              <a:t>Punpuis</a:t>
            </a:r>
            <a:r>
              <a:rPr lang="es-EC" sz="2500" dirty="0" smtClean="0">
                <a:ea typeface="Calibri" panose="020F0502020204030204" pitchFamily="34" charset="0"/>
                <a:cs typeface="Times New Roman" panose="02020603050405020304" pitchFamily="18" charset="0"/>
              </a:rPr>
              <a:t>, y a los grupos del programa Joaquín Gallegos Lara, en </a:t>
            </a:r>
            <a:r>
              <a:rPr lang="es-EC" sz="2500" dirty="0">
                <a:ea typeface="Calibri" panose="020F0502020204030204" pitchFamily="34" charset="0"/>
                <a:cs typeface="Times New Roman" panose="02020603050405020304" pitchFamily="18" charset="0"/>
              </a:rPr>
              <a:t>coordinación con el Distrito de Salud 14D04, y la Junta cantonal de Protección de Derechos</a:t>
            </a:r>
            <a:r>
              <a:rPr lang="es-EC" sz="2500" dirty="0" smtClean="0">
                <a:ea typeface="Calibri" panose="020F0502020204030204" pitchFamily="34" charset="0"/>
                <a:cs typeface="Times New Roman" panose="02020603050405020304" pitchFamily="18" charset="0"/>
              </a:rPr>
              <a:t>, con los </a:t>
            </a:r>
            <a:r>
              <a:rPr lang="es-EC" sz="2500" dirty="0">
                <a:ea typeface="Calibri" panose="020F0502020204030204" pitchFamily="34" charset="0"/>
                <a:cs typeface="Times New Roman" panose="02020603050405020304" pitchFamily="18" charset="0"/>
              </a:rPr>
              <a:t>siguientes temas:</a:t>
            </a:r>
          </a:p>
          <a:p>
            <a:pPr marL="0" indent="0" algn="just">
              <a:buNone/>
            </a:pPr>
            <a:r>
              <a:rPr lang="es-EC" sz="2500" dirty="0" smtClean="0">
                <a:ea typeface="Calibri" panose="020F0502020204030204" pitchFamily="34" charset="0"/>
                <a:cs typeface="Times New Roman" panose="02020603050405020304" pitchFamily="18" charset="0"/>
              </a:rPr>
              <a:t>“Prevención </a:t>
            </a:r>
            <a:r>
              <a:rPr lang="es-EC" sz="2500" dirty="0">
                <a:ea typeface="Calibri" panose="020F0502020204030204" pitchFamily="34" charset="0"/>
                <a:cs typeface="Times New Roman" panose="02020603050405020304" pitchFamily="18" charset="0"/>
              </a:rPr>
              <a:t>de la Violencia </a:t>
            </a:r>
            <a:r>
              <a:rPr lang="es-EC" sz="2500" dirty="0" smtClean="0">
                <a:ea typeface="Calibri" panose="020F0502020204030204" pitchFamily="34" charset="0"/>
                <a:cs typeface="Times New Roman" panose="02020603050405020304" pitchFamily="18" charset="0"/>
              </a:rPr>
              <a:t>Intrafamiliar”</a:t>
            </a:r>
            <a:endParaRPr lang="es-EC" sz="2500" dirty="0">
              <a:ea typeface="Calibri" panose="020F0502020204030204" pitchFamily="34" charset="0"/>
              <a:cs typeface="Times New Roman" panose="02020603050405020304" pitchFamily="18" charset="0"/>
            </a:endParaRPr>
          </a:p>
          <a:p>
            <a:pPr marL="0" indent="0" algn="just">
              <a:buNone/>
            </a:pPr>
            <a:r>
              <a:rPr lang="es-EC" sz="2500" dirty="0" smtClean="0">
                <a:ea typeface="Calibri" panose="020F0502020204030204" pitchFamily="34" charset="0"/>
                <a:cs typeface="Times New Roman" panose="02020603050405020304" pitchFamily="18" charset="0"/>
              </a:rPr>
              <a:t>“Rutas </a:t>
            </a:r>
            <a:r>
              <a:rPr lang="es-EC" sz="2500" dirty="0">
                <a:ea typeface="Calibri" panose="020F0502020204030204" pitchFamily="34" charset="0"/>
                <a:cs typeface="Times New Roman" panose="02020603050405020304" pitchFamily="18" charset="0"/>
              </a:rPr>
              <a:t>a seguir en caso de ser víctima de violencia </a:t>
            </a:r>
            <a:r>
              <a:rPr lang="es-EC" sz="2500" dirty="0" smtClean="0">
                <a:ea typeface="Calibri" panose="020F0502020204030204" pitchFamily="34" charset="0"/>
                <a:cs typeface="Times New Roman" panose="02020603050405020304" pitchFamily="18" charset="0"/>
              </a:rPr>
              <a:t>Intrafamiliar”</a:t>
            </a:r>
            <a:endParaRPr lang="es-EC" sz="2500" dirty="0">
              <a:ea typeface="Calibri" panose="020F0502020204030204" pitchFamily="34" charset="0"/>
              <a:cs typeface="Times New Roman" panose="02020603050405020304" pitchFamily="18" charset="0"/>
            </a:endParaRPr>
          </a:p>
          <a:p>
            <a:pPr marL="0" indent="0" algn="just">
              <a:buNone/>
            </a:pPr>
            <a:r>
              <a:rPr lang="es-EC" sz="2500" dirty="0" smtClean="0">
                <a:ea typeface="Calibri" panose="020F0502020204030204" pitchFamily="34" charset="0"/>
                <a:cs typeface="Times New Roman" panose="02020603050405020304" pitchFamily="18" charset="0"/>
              </a:rPr>
              <a:t>“Medias </a:t>
            </a:r>
            <a:r>
              <a:rPr lang="es-EC" sz="2500" dirty="0">
                <a:ea typeface="Calibri" panose="020F0502020204030204" pitchFamily="34" charset="0"/>
                <a:cs typeface="Times New Roman" panose="02020603050405020304" pitchFamily="18" charset="0"/>
              </a:rPr>
              <a:t>de </a:t>
            </a:r>
            <a:r>
              <a:rPr lang="es-EC" sz="2500" dirty="0" smtClean="0">
                <a:ea typeface="Calibri" panose="020F0502020204030204" pitchFamily="34" charset="0"/>
                <a:cs typeface="Times New Roman" panose="02020603050405020304" pitchFamily="18" charset="0"/>
              </a:rPr>
              <a:t>protección”</a:t>
            </a:r>
            <a:endParaRPr lang="es-EC" sz="2500" dirty="0">
              <a:ea typeface="Calibri" panose="020F0502020204030204" pitchFamily="34" charset="0"/>
              <a:cs typeface="Times New Roman" panose="02020603050405020304" pitchFamily="18" charset="0"/>
            </a:endParaRPr>
          </a:p>
          <a:p>
            <a:pPr marL="0" indent="0" algn="just">
              <a:buNone/>
            </a:pPr>
            <a:r>
              <a:rPr lang="es-EC" sz="2500" dirty="0">
                <a:ea typeface="Calibri" panose="020F0502020204030204" pitchFamily="34" charset="0"/>
                <a:cs typeface="Times New Roman" panose="02020603050405020304" pitchFamily="18" charset="0"/>
              </a:rPr>
              <a:t>“Tipos de Violencia”</a:t>
            </a:r>
          </a:p>
          <a:p>
            <a:pPr marL="0" indent="0" algn="just">
              <a:buNone/>
            </a:pPr>
            <a:r>
              <a:rPr lang="es-EC" sz="2500" dirty="0" smtClean="0">
                <a:ea typeface="Calibri" panose="020F0502020204030204" pitchFamily="34" charset="0"/>
                <a:cs typeface="Times New Roman" panose="02020603050405020304" pitchFamily="18" charset="0"/>
              </a:rPr>
              <a:t>“Consecuencias </a:t>
            </a:r>
            <a:r>
              <a:rPr lang="es-EC" sz="2500" dirty="0">
                <a:ea typeface="Calibri" panose="020F0502020204030204" pitchFamily="34" charset="0"/>
                <a:cs typeface="Times New Roman" panose="02020603050405020304" pitchFamily="18" charset="0"/>
              </a:rPr>
              <a:t>en los miembros del núcleo familiar cuando </a:t>
            </a:r>
            <a:r>
              <a:rPr lang="es-EC" sz="2500" dirty="0" smtClean="0">
                <a:ea typeface="Calibri" panose="020F0502020204030204" pitchFamily="34" charset="0"/>
                <a:cs typeface="Times New Roman" panose="02020603050405020304" pitchFamily="18" charset="0"/>
              </a:rPr>
              <a:t>existe algún tipo de violencia” (1500)</a:t>
            </a:r>
            <a:endParaRPr lang="es-EC" sz="2500" dirty="0"/>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9351560" y="662781"/>
            <a:ext cx="2591179" cy="2184009"/>
          </a:xfrm>
          <a:prstGeom prst="rect">
            <a:avLst/>
          </a:prstGeo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51560" y="3088119"/>
            <a:ext cx="2591180" cy="2193565"/>
          </a:xfrm>
          <a:prstGeom prst="rect">
            <a:avLst/>
          </a:prstGeom>
        </p:spPr>
      </p:pic>
    </p:spTree>
    <p:extLst>
      <p:ext uri="{BB962C8B-B14F-4D97-AF65-F5344CB8AC3E}">
        <p14:creationId xmlns:p14="http://schemas.microsoft.com/office/powerpoint/2010/main" val="10558059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9182" y="-1"/>
            <a:ext cx="11941791" cy="1690693"/>
          </a:xfrm>
        </p:spPr>
        <p:txBody>
          <a:bodyPr/>
          <a:lstStyle/>
          <a:p>
            <a:pPr algn="ctr"/>
            <a:r>
              <a:rPr lang="es-EC" sz="4000" dirty="0" smtClean="0"/>
              <a:t>TALLERES PREVENCIÓN DEL CONSUMO DE ALCOHOL, TABACO Y DROGAS.</a:t>
            </a:r>
            <a:endParaRPr lang="es-EC" sz="4000" dirty="0"/>
          </a:p>
        </p:txBody>
      </p:sp>
      <p:sp>
        <p:nvSpPr>
          <p:cNvPr id="3" name="Marcador de contenido 2"/>
          <p:cNvSpPr>
            <a:spLocks noGrp="1"/>
          </p:cNvSpPr>
          <p:nvPr>
            <p:ph idx="1"/>
          </p:nvPr>
        </p:nvSpPr>
        <p:spPr>
          <a:xfrm>
            <a:off x="109184" y="1105469"/>
            <a:ext cx="9116704" cy="5022376"/>
          </a:xfrm>
        </p:spPr>
        <p:txBody>
          <a:bodyPr/>
          <a:lstStyle/>
          <a:p>
            <a:pPr marL="0" indent="0" algn="just">
              <a:buNone/>
            </a:pPr>
            <a:r>
              <a:rPr lang="es-EC" sz="2600" dirty="0" smtClean="0"/>
              <a:t>En el 2023 realizamos 6 talleres dirigidos a padres de familia y estudiantes de las instituciones educativas:  Escuela </a:t>
            </a:r>
            <a:r>
              <a:rPr lang="es-EC" sz="2600" dirty="0"/>
              <a:t>Teresa Samaniego, </a:t>
            </a:r>
            <a:r>
              <a:rPr lang="es-EC" sz="2600" dirty="0" smtClean="0"/>
              <a:t> </a:t>
            </a:r>
            <a:r>
              <a:rPr lang="es-EC" sz="2600" dirty="0"/>
              <a:t>Colegio Camilo Gallegos Toledo, </a:t>
            </a:r>
            <a:r>
              <a:rPr lang="es-EC" sz="2600" dirty="0" smtClean="0"/>
              <a:t>Unidad Educativa José María Velasco Ibarra, Colegio </a:t>
            </a:r>
            <a:r>
              <a:rPr lang="es-EC" sz="2600" dirty="0"/>
              <a:t>B</a:t>
            </a:r>
            <a:r>
              <a:rPr lang="es-EC" sz="2600" dirty="0" smtClean="0"/>
              <a:t>achillerato Gualaquiza, Escuela Primero de Agosto, Unidad </a:t>
            </a:r>
            <a:r>
              <a:rPr lang="es-EC" sz="2600" dirty="0"/>
              <a:t>E</a:t>
            </a:r>
            <a:r>
              <a:rPr lang="es-EC" sz="2600" dirty="0" smtClean="0"/>
              <a:t>ducativa Ciudad de Azogues, dónde hablamos </a:t>
            </a:r>
            <a:r>
              <a:rPr lang="es-EC" sz="2600" dirty="0"/>
              <a:t>de prevención del consumo de </a:t>
            </a:r>
            <a:r>
              <a:rPr lang="es-EC" sz="2600" dirty="0" smtClean="0"/>
              <a:t>estas sustancias, con el </a:t>
            </a:r>
            <a:r>
              <a:rPr lang="es-EC" sz="2600" dirty="0"/>
              <a:t>objetivo </a:t>
            </a:r>
            <a:r>
              <a:rPr lang="es-EC" sz="2600" dirty="0" smtClean="0"/>
              <a:t>de articular </a:t>
            </a:r>
            <a:r>
              <a:rPr lang="es-EC" sz="2600" dirty="0"/>
              <a:t>acciones en prevención de los riegos psicosociales que implica el </a:t>
            </a:r>
            <a:r>
              <a:rPr lang="es-EC" sz="2600" dirty="0" smtClean="0"/>
              <a:t>uso de </a:t>
            </a:r>
            <a:r>
              <a:rPr lang="es-EC" sz="2600" dirty="0"/>
              <a:t>estas sustancias, y la promoción de los derechos y </a:t>
            </a:r>
            <a:r>
              <a:rPr lang="es-EC" sz="2600" dirty="0" smtClean="0"/>
              <a:t>responsabilidades, </a:t>
            </a:r>
            <a:r>
              <a:rPr lang="es-EC" sz="2600" dirty="0"/>
              <a:t>los talleres fueron  dirigidos a los partes de </a:t>
            </a:r>
            <a:r>
              <a:rPr lang="es-EC" sz="2600" dirty="0" smtClean="0"/>
              <a:t>familia y estudiantes </a:t>
            </a:r>
            <a:r>
              <a:rPr lang="es-EC" sz="2600" dirty="0"/>
              <a:t>de las diferentes instituciones educativas</a:t>
            </a:r>
            <a:r>
              <a:rPr lang="es-EC" sz="2600" dirty="0" smtClean="0"/>
              <a:t>. (3000)</a:t>
            </a:r>
            <a:endParaRPr lang="es-EC" sz="2600" dirty="0"/>
          </a:p>
          <a:p>
            <a:endParaRPr lang="es-EC" dirty="0"/>
          </a:p>
        </p:txBody>
      </p:sp>
      <p:pic>
        <p:nvPicPr>
          <p:cNvPr id="4" name="Imagen 3"/>
          <p:cNvPicPr>
            <a:picLocks noChangeAspect="1"/>
          </p:cNvPicPr>
          <p:nvPr/>
        </p:nvPicPr>
        <p:blipFill rotWithShape="1">
          <a:blip r:embed="rId2">
            <a:extLst>
              <a:ext uri="{28A0092B-C50C-407E-A947-70E740481C1C}">
                <a14:useLocalDpi xmlns:a14="http://schemas.microsoft.com/office/drawing/2010/main" val="0"/>
              </a:ext>
            </a:extLst>
          </a:blip>
          <a:srcRect t="24411" b="47745"/>
          <a:stretch/>
        </p:blipFill>
        <p:spPr>
          <a:xfrm>
            <a:off x="9225888" y="1228299"/>
            <a:ext cx="2825085" cy="4189862"/>
          </a:xfrm>
          <a:prstGeom prst="rect">
            <a:avLst/>
          </a:prstGeom>
        </p:spPr>
      </p:pic>
    </p:spTree>
    <p:extLst>
      <p:ext uri="{BB962C8B-B14F-4D97-AF65-F5344CB8AC3E}">
        <p14:creationId xmlns:p14="http://schemas.microsoft.com/office/powerpoint/2010/main" val="22276588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5785" y="-150125"/>
            <a:ext cx="11334150" cy="902871"/>
          </a:xfrm>
        </p:spPr>
        <p:txBody>
          <a:bodyPr/>
          <a:lstStyle/>
          <a:p>
            <a:pPr algn="just"/>
            <a:r>
              <a:rPr lang="es-EC" dirty="0" smtClean="0"/>
              <a:t>TALLERES PARA PADRES DE FAMILIA.</a:t>
            </a:r>
            <a:endParaRPr lang="es-EC" dirty="0"/>
          </a:p>
        </p:txBody>
      </p:sp>
      <p:sp>
        <p:nvSpPr>
          <p:cNvPr id="3" name="Marcador de contenido 2"/>
          <p:cNvSpPr>
            <a:spLocks noGrp="1"/>
          </p:cNvSpPr>
          <p:nvPr>
            <p:ph idx="1"/>
          </p:nvPr>
        </p:nvSpPr>
        <p:spPr>
          <a:xfrm>
            <a:off x="163773" y="573205"/>
            <a:ext cx="8121006" cy="5513695"/>
          </a:xfrm>
        </p:spPr>
        <p:txBody>
          <a:bodyPr/>
          <a:lstStyle/>
          <a:p>
            <a:pPr marL="0" indent="0" algn="just">
              <a:buNone/>
            </a:pPr>
            <a:r>
              <a:rPr lang="es-EC" sz="2600" dirty="0" smtClean="0"/>
              <a:t>Durante el año 2023 el </a:t>
            </a:r>
            <a:r>
              <a:rPr lang="es-EC" sz="2600" dirty="0"/>
              <a:t>Consejo Cantonal de Protección de </a:t>
            </a:r>
            <a:r>
              <a:rPr lang="es-EC" sz="2600" dirty="0" smtClean="0"/>
              <a:t>Derechos, </a:t>
            </a:r>
            <a:r>
              <a:rPr lang="es-EC" sz="2600" dirty="0"/>
              <a:t>realizó </a:t>
            </a:r>
            <a:r>
              <a:rPr lang="es-EC" sz="2600" dirty="0" smtClean="0"/>
              <a:t>12 </a:t>
            </a:r>
            <a:r>
              <a:rPr lang="es-EC" sz="2600" dirty="0"/>
              <a:t>taller dirigido a los padres de familia de los diferentes </a:t>
            </a:r>
            <a:r>
              <a:rPr lang="es-EC" sz="2600" dirty="0" smtClean="0"/>
              <a:t>CNH y establecimientos educativos , en los diferentes  sectores, comunidades y parroquias del </a:t>
            </a:r>
            <a:r>
              <a:rPr lang="es-EC" sz="2600" dirty="0"/>
              <a:t>cantón Gualaquiza, </a:t>
            </a:r>
            <a:r>
              <a:rPr lang="es-EC" sz="2600" dirty="0" smtClean="0"/>
              <a:t>con los temas:</a:t>
            </a:r>
          </a:p>
          <a:p>
            <a:pPr marL="0" indent="0" algn="just">
              <a:buNone/>
            </a:pPr>
            <a:r>
              <a:rPr lang="es-EC" sz="2600" dirty="0" smtClean="0"/>
              <a:t> “Educando </a:t>
            </a:r>
            <a:r>
              <a:rPr lang="es-EC" sz="2600" dirty="0"/>
              <a:t>desde el respeto </a:t>
            </a:r>
            <a:r>
              <a:rPr lang="es-EC" sz="2600" dirty="0" smtClean="0"/>
              <a:t>mutuo”</a:t>
            </a:r>
          </a:p>
          <a:p>
            <a:pPr marL="0" indent="0" algn="just">
              <a:buNone/>
            </a:pPr>
            <a:r>
              <a:rPr lang="es-EC" sz="2600" dirty="0" smtClean="0"/>
              <a:t> “Responsabilidades </a:t>
            </a:r>
            <a:r>
              <a:rPr lang="es-EC" sz="2600" dirty="0"/>
              <a:t>de los padres de familia frente a la educación de sus </a:t>
            </a:r>
            <a:r>
              <a:rPr lang="es-EC" sz="2600" dirty="0" smtClean="0"/>
              <a:t>hijos”</a:t>
            </a:r>
          </a:p>
          <a:p>
            <a:pPr marL="0" indent="0" algn="just">
              <a:buNone/>
            </a:pPr>
            <a:r>
              <a:rPr lang="es-EC" sz="2600" dirty="0" smtClean="0"/>
              <a:t>“Derechos de los niños, niñas y adolescente”</a:t>
            </a:r>
            <a:endParaRPr lang="es-EC" sz="2600" dirty="0"/>
          </a:p>
          <a:p>
            <a:pPr marL="0" indent="0" algn="just">
              <a:buNone/>
            </a:pPr>
            <a:r>
              <a:rPr lang="es-EC" sz="2600" dirty="0" smtClean="0"/>
              <a:t>Con estos talleres se garantiza </a:t>
            </a:r>
            <a:r>
              <a:rPr lang="es-EC" sz="2600" dirty="0"/>
              <a:t>una vida digna para nuestros </a:t>
            </a:r>
            <a:r>
              <a:rPr lang="es-EC" sz="2600" dirty="0" smtClean="0"/>
              <a:t>niños, niñas y adolescentes. (3500)</a:t>
            </a:r>
            <a:endParaRPr lang="es-EC" sz="2600" dirty="0"/>
          </a:p>
          <a:p>
            <a:endParaRPr lang="es-EC" dirty="0"/>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60914" y="573206"/>
            <a:ext cx="3069021" cy="2361064"/>
          </a:xfrm>
          <a:prstGeom prst="rect">
            <a:avLst/>
          </a:prstGeo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60914" y="3152633"/>
            <a:ext cx="3069021" cy="2477068"/>
          </a:xfrm>
          <a:prstGeom prst="rect">
            <a:avLst/>
          </a:prstGeom>
        </p:spPr>
      </p:pic>
    </p:spTree>
    <p:extLst>
      <p:ext uri="{BB962C8B-B14F-4D97-AF65-F5344CB8AC3E}">
        <p14:creationId xmlns:p14="http://schemas.microsoft.com/office/powerpoint/2010/main" val="5977938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45910" y="0"/>
            <a:ext cx="11113827" cy="1690692"/>
          </a:xfrm>
        </p:spPr>
        <p:txBody>
          <a:bodyPr/>
          <a:lstStyle/>
          <a:p>
            <a:pPr algn="just"/>
            <a:r>
              <a:rPr lang="es-EC" sz="3200" dirty="0"/>
              <a:t>PREVENIR LA VIOLENCIA ECONÓMICA MEDIANTE CURSOS  DE  COSTURA, EBANISTERÍA Y </a:t>
            </a:r>
            <a:r>
              <a:rPr lang="es-EC" sz="3200" dirty="0" smtClean="0"/>
              <a:t>BELLEZA.</a:t>
            </a:r>
            <a:endParaRPr lang="es-EC" sz="3200" dirty="0"/>
          </a:p>
        </p:txBody>
      </p:sp>
      <p:sp>
        <p:nvSpPr>
          <p:cNvPr id="3" name="Marcador de contenido 2"/>
          <p:cNvSpPr>
            <a:spLocks noGrp="1"/>
          </p:cNvSpPr>
          <p:nvPr>
            <p:ph idx="1"/>
          </p:nvPr>
        </p:nvSpPr>
        <p:spPr>
          <a:xfrm>
            <a:off x="109183" y="1045498"/>
            <a:ext cx="8920232" cy="5095996"/>
          </a:xfrm>
        </p:spPr>
        <p:txBody>
          <a:bodyPr/>
          <a:lstStyle/>
          <a:p>
            <a:pPr algn="just"/>
            <a:r>
              <a:rPr lang="es-EC" sz="3500" dirty="0"/>
              <a:t>El Consejo Cantonal de Protección de Derechos en coordinación con CEFAS</a:t>
            </a:r>
            <a:r>
              <a:rPr lang="es-EC" sz="3500" dirty="0" smtClean="0"/>
              <a:t>, durante el 2023 realizó talleres de costura, ebanistería, y belleza </a:t>
            </a:r>
            <a:r>
              <a:rPr lang="es-EC" sz="3500" dirty="0"/>
              <a:t>en el cantón Gualaquiza, con la finalidad de fomentar el emprendimiento en las mujeres del cantón, </a:t>
            </a:r>
            <a:r>
              <a:rPr lang="es-EC" sz="3500" dirty="0" smtClean="0"/>
              <a:t>aportando </a:t>
            </a:r>
            <a:r>
              <a:rPr lang="es-EC" sz="3500" dirty="0"/>
              <a:t>así a la política publica de equidad de genero y a mejorar la economía en los hogares del cantón</a:t>
            </a:r>
            <a:r>
              <a:rPr lang="es-EC" sz="3500" dirty="0" smtClean="0"/>
              <a:t>.( </a:t>
            </a:r>
            <a:r>
              <a:rPr lang="es-EC" sz="3500" dirty="0" smtClean="0"/>
              <a:t>20</a:t>
            </a:r>
            <a:r>
              <a:rPr lang="es-EC" sz="3500" dirty="0" smtClean="0"/>
              <a:t>0</a:t>
            </a:r>
            <a:r>
              <a:rPr lang="es-EC" sz="3500" dirty="0" smtClean="0"/>
              <a:t>)</a:t>
            </a:r>
            <a:endParaRPr lang="es-EC" sz="3500" dirty="0"/>
          </a:p>
          <a:p>
            <a:pPr marL="0" indent="0">
              <a:buNone/>
            </a:pPr>
            <a:endParaRPr lang="es-EC" dirty="0"/>
          </a:p>
        </p:txBody>
      </p:sp>
      <p:pic>
        <p:nvPicPr>
          <p:cNvPr id="5" name="Imagen 4"/>
          <p:cNvPicPr>
            <a:picLocks noChangeAspect="1"/>
          </p:cNvPicPr>
          <p:nvPr/>
        </p:nvPicPr>
        <p:blipFill rotWithShape="1">
          <a:blip r:embed="rId2">
            <a:extLst>
              <a:ext uri="{28A0092B-C50C-407E-A947-70E740481C1C}">
                <a14:useLocalDpi xmlns:a14="http://schemas.microsoft.com/office/drawing/2010/main" val="0"/>
              </a:ext>
            </a:extLst>
          </a:blip>
          <a:srcRect t="36617" b="34925"/>
          <a:stretch/>
        </p:blipFill>
        <p:spPr>
          <a:xfrm>
            <a:off x="9144000" y="1045497"/>
            <a:ext cx="2910669" cy="1596788"/>
          </a:xfrm>
          <a:prstGeom prst="rect">
            <a:avLst/>
          </a:prstGeom>
        </p:spPr>
      </p:pic>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4000" y="2584137"/>
            <a:ext cx="2910669" cy="1637731"/>
          </a:xfrm>
          <a:prstGeom prst="rect">
            <a:avLst/>
          </a:prstGeom>
        </p:spPr>
      </p:pic>
      <p:pic>
        <p:nvPicPr>
          <p:cNvPr id="7" name="Imagen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44000" y="4221868"/>
            <a:ext cx="2910669" cy="1790931"/>
          </a:xfrm>
          <a:prstGeom prst="rect">
            <a:avLst/>
          </a:prstGeom>
        </p:spPr>
      </p:pic>
    </p:spTree>
    <p:extLst>
      <p:ext uri="{BB962C8B-B14F-4D97-AF65-F5344CB8AC3E}">
        <p14:creationId xmlns:p14="http://schemas.microsoft.com/office/powerpoint/2010/main" val="21701249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82137" y="0"/>
            <a:ext cx="11232108" cy="464024"/>
          </a:xfrm>
        </p:spPr>
        <p:txBody>
          <a:bodyPr/>
          <a:lstStyle/>
          <a:p>
            <a:pPr algn="ctr"/>
            <a:r>
              <a:rPr lang="es-EC" dirty="0"/>
              <a:t>DIA INTERNACIONAL DE LA MUJER.</a:t>
            </a:r>
          </a:p>
        </p:txBody>
      </p:sp>
      <p:sp>
        <p:nvSpPr>
          <p:cNvPr id="3" name="Marcador de contenido 2"/>
          <p:cNvSpPr>
            <a:spLocks noGrp="1"/>
          </p:cNvSpPr>
          <p:nvPr>
            <p:ph idx="1"/>
          </p:nvPr>
        </p:nvSpPr>
        <p:spPr>
          <a:xfrm>
            <a:off x="150124" y="791570"/>
            <a:ext cx="8466188" cy="4653888"/>
          </a:xfrm>
        </p:spPr>
        <p:txBody>
          <a:bodyPr/>
          <a:lstStyle/>
          <a:p>
            <a:pPr algn="just">
              <a:buFont typeface="Wingdings" panose="05000000000000000000" pitchFamily="2" charset="2"/>
              <a:buChar char="§"/>
            </a:pPr>
            <a:r>
              <a:rPr lang="es-EC" dirty="0" smtClean="0"/>
              <a:t>2023 </a:t>
            </a:r>
            <a:r>
              <a:rPr lang="es-EC" dirty="0"/>
              <a:t>DÍA INTERNACIONAL DE LA MUJER, cada año el Día Internacional de la Mujer tiene como objetivo concientizar en la ciudadanía  la política publica </a:t>
            </a:r>
            <a:r>
              <a:rPr lang="es-EC" dirty="0" smtClean="0"/>
              <a:t>y  </a:t>
            </a:r>
            <a:r>
              <a:rPr lang="es-EC" dirty="0"/>
              <a:t>alcanzar en nuestra sociedad la igualdad de género.</a:t>
            </a:r>
          </a:p>
          <a:p>
            <a:pPr algn="just">
              <a:buFont typeface="Wingdings" panose="05000000000000000000" pitchFamily="2" charset="2"/>
              <a:buChar char="§"/>
            </a:pPr>
            <a:r>
              <a:rPr lang="es-EC" dirty="0" smtClean="0"/>
              <a:t>El </a:t>
            </a:r>
            <a:r>
              <a:rPr lang="es-EC" dirty="0"/>
              <a:t>Ing. Francis Pavón Sanmartín Presidente del CCPD-GUALAQUIZA, reafirma su compromiso por una vida </a:t>
            </a:r>
            <a:r>
              <a:rPr lang="es-EC" dirty="0" smtClean="0"/>
              <a:t>digna </a:t>
            </a:r>
            <a:r>
              <a:rPr lang="es-EC" dirty="0"/>
              <a:t>y de calidad para cada mujer </a:t>
            </a:r>
            <a:r>
              <a:rPr lang="es-EC" dirty="0" smtClean="0"/>
              <a:t>Gualaquicense, los </a:t>
            </a:r>
            <a:r>
              <a:rPr lang="es-EC" dirty="0"/>
              <a:t>proyectos desde su administración estarán encaminados en que las mujeres aprendan, emprendan, y se desarrollen de manera activa en la sociedad</a:t>
            </a:r>
            <a:r>
              <a:rPr lang="es-EC" dirty="0" smtClean="0"/>
              <a:t>. (500)</a:t>
            </a:r>
            <a:endParaRPr lang="es-EC" dirty="0"/>
          </a:p>
          <a:p>
            <a:endParaRPr lang="es-EC" dirty="0"/>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48325" y="791570"/>
            <a:ext cx="2997933" cy="2371747"/>
          </a:xfrm>
          <a:prstGeom prst="rect">
            <a:avLst/>
          </a:prstGeo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48325" y="3259856"/>
            <a:ext cx="3108961" cy="2565009"/>
          </a:xfrm>
          <a:prstGeom prst="rect">
            <a:avLst/>
          </a:prstGeom>
        </p:spPr>
      </p:pic>
    </p:spTree>
    <p:extLst>
      <p:ext uri="{BB962C8B-B14F-4D97-AF65-F5344CB8AC3E}">
        <p14:creationId xmlns:p14="http://schemas.microsoft.com/office/powerpoint/2010/main" val="12639952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4023" y="-1"/>
            <a:ext cx="11163869" cy="914401"/>
          </a:xfrm>
        </p:spPr>
        <p:txBody>
          <a:bodyPr/>
          <a:lstStyle/>
          <a:p>
            <a:pPr algn="ctr"/>
            <a:r>
              <a:rPr lang="es-EC" dirty="0"/>
              <a:t>DIA INTERNACIONAL DE LA FAMILIA. </a:t>
            </a:r>
          </a:p>
        </p:txBody>
      </p:sp>
      <p:sp>
        <p:nvSpPr>
          <p:cNvPr id="3" name="Marcador de contenido 2"/>
          <p:cNvSpPr>
            <a:spLocks noGrp="1"/>
          </p:cNvSpPr>
          <p:nvPr>
            <p:ph idx="1"/>
          </p:nvPr>
        </p:nvSpPr>
        <p:spPr>
          <a:xfrm>
            <a:off x="0" y="532264"/>
            <a:ext cx="9212240" cy="5764666"/>
          </a:xfrm>
        </p:spPr>
        <p:txBody>
          <a:bodyPr/>
          <a:lstStyle/>
          <a:p>
            <a:pPr algn="just"/>
            <a:r>
              <a:rPr lang="es-EC" sz="2300" dirty="0"/>
              <a:t>En el mes de mayo </a:t>
            </a:r>
            <a:r>
              <a:rPr lang="es-EC" sz="2300" dirty="0" smtClean="0"/>
              <a:t>el CCPS, JCPD del </a:t>
            </a:r>
            <a:r>
              <a:rPr lang="es-EC" sz="2300" dirty="0"/>
              <a:t>cantón Gualaquiza en coordinación con el Distrito de Educación y Distrito de Salud, conmemoraron el "Día Internacional de la Familia" </a:t>
            </a:r>
            <a:r>
              <a:rPr lang="es-EC" sz="2300" dirty="0" smtClean="0"/>
              <a:t>donde  participaron 10 instituciones educativas del cantón, también se trabajo con  </a:t>
            </a:r>
            <a:r>
              <a:rPr lang="es-EC" sz="2300" dirty="0"/>
              <a:t>los beneficiarios del Proyecto Atención en el Hogar y la Comunidad, cuidadores y personas con </a:t>
            </a:r>
            <a:r>
              <a:rPr lang="es-EC" sz="2300" dirty="0" smtClean="0"/>
              <a:t>discapacidad, con </a:t>
            </a:r>
            <a:r>
              <a:rPr lang="es-EC" sz="2300" dirty="0"/>
              <a:t>la finalidad de crear conciencia sobre el papel fundamental de </a:t>
            </a:r>
            <a:r>
              <a:rPr lang="es-EC" sz="2300" dirty="0" smtClean="0"/>
              <a:t>la familia en el desarrollo, y la educación en principios y valores </a:t>
            </a:r>
            <a:r>
              <a:rPr lang="es-EC" sz="2300" dirty="0"/>
              <a:t>de los hijos.</a:t>
            </a:r>
          </a:p>
          <a:p>
            <a:pPr algn="just"/>
            <a:r>
              <a:rPr lang="es-EC" sz="2300" dirty="0"/>
              <a:t>Estos espacios nos da la oportunidad de reconocer, identificar y analizar cuestiones sociales, que afectan el desarrollo y evolución de nuestros niños, niñas y adolescentes. </a:t>
            </a:r>
          </a:p>
          <a:p>
            <a:pPr algn="just"/>
            <a:r>
              <a:rPr lang="es-EC" sz="2300" dirty="0"/>
              <a:t>Este evento se realizó con el objetivo de fomentar y mejorar la unión familiar, garantizando así los derechos de nuestros ciudadanos</a:t>
            </a:r>
            <a:r>
              <a:rPr lang="es-EC" sz="2300" dirty="0" smtClean="0"/>
              <a:t>. (600)</a:t>
            </a:r>
            <a:endParaRPr lang="es-EC" sz="2300" dirty="0"/>
          </a:p>
          <a:p>
            <a:endParaRPr lang="es-EC" dirty="0"/>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76013" y="655093"/>
            <a:ext cx="2643970" cy="2524835"/>
          </a:xfrm>
          <a:prstGeom prst="rect">
            <a:avLst/>
          </a:prstGeom>
        </p:spPr>
      </p:pic>
      <p:pic>
        <p:nvPicPr>
          <p:cNvPr id="5" name="Marcador de contenido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76013" y="3289111"/>
            <a:ext cx="2643970" cy="2374710"/>
          </a:xfrm>
          <a:prstGeom prst="rect">
            <a:avLst/>
          </a:prstGeom>
        </p:spPr>
      </p:pic>
    </p:spTree>
    <p:extLst>
      <p:ext uri="{BB962C8B-B14F-4D97-AF65-F5344CB8AC3E}">
        <p14:creationId xmlns:p14="http://schemas.microsoft.com/office/powerpoint/2010/main" val="34663215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0"/>
            <a:ext cx="10039066" cy="641446"/>
          </a:xfrm>
        </p:spPr>
        <p:txBody>
          <a:bodyPr/>
          <a:lstStyle/>
          <a:p>
            <a:r>
              <a:rPr lang="es-EC" dirty="0"/>
              <a:t>DÍA INTERNACIONAL D</a:t>
            </a:r>
            <a:r>
              <a:rPr lang="es-EC" dirty="0" smtClean="0"/>
              <a:t>EL </a:t>
            </a:r>
            <a:r>
              <a:rPr lang="es-EC" dirty="0"/>
              <a:t>NIÑO. </a:t>
            </a:r>
          </a:p>
        </p:txBody>
      </p:sp>
      <p:sp>
        <p:nvSpPr>
          <p:cNvPr id="3" name="Marcador de contenido 2"/>
          <p:cNvSpPr>
            <a:spLocks noGrp="1"/>
          </p:cNvSpPr>
          <p:nvPr>
            <p:ph idx="1"/>
          </p:nvPr>
        </p:nvSpPr>
        <p:spPr>
          <a:xfrm>
            <a:off x="109182" y="821175"/>
            <a:ext cx="7861112" cy="4938180"/>
          </a:xfrm>
        </p:spPr>
        <p:txBody>
          <a:bodyPr/>
          <a:lstStyle/>
          <a:p>
            <a:pPr algn="just"/>
            <a:r>
              <a:rPr lang="es-EC" dirty="0"/>
              <a:t>En junio </a:t>
            </a:r>
            <a:r>
              <a:rPr lang="es-EC" dirty="0" smtClean="0"/>
              <a:t>de 2023 el </a:t>
            </a:r>
            <a:r>
              <a:rPr lang="es-EC" dirty="0"/>
              <a:t>Ing. Francis Pavón en calidad de presidente del Consejo Cantonal de Protección de Derechos de Gualaquiza, realizó un merecido agasajo a los infantes del cantón Gualaquiza, en el marco del mes en que se celebra a los niños y niñas a nivel mundial, a demás se resalto los derechos de los niños y niñas.</a:t>
            </a:r>
          </a:p>
          <a:p>
            <a:pPr algn="just"/>
            <a:r>
              <a:rPr lang="es-EC" dirty="0"/>
              <a:t>En este mes de junio se realizó la transversalización de los derechos y obligaciones de las niñas y niñas mediante un video informativo. </a:t>
            </a:r>
            <a:r>
              <a:rPr lang="es-EC" dirty="0" smtClean="0"/>
              <a:t>(500)</a:t>
            </a:r>
            <a:endParaRPr lang="es-EC" dirty="0"/>
          </a:p>
          <a:p>
            <a:endParaRPr lang="es-EC" dirty="0"/>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45992" y="821175"/>
            <a:ext cx="3479408" cy="2067950"/>
          </a:xfrm>
          <a:prstGeom prst="rect">
            <a:avLst/>
          </a:prstGeo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41526" y="2889125"/>
            <a:ext cx="3479408" cy="2524439"/>
          </a:xfrm>
          <a:prstGeom prst="rect">
            <a:avLst/>
          </a:prstGeom>
        </p:spPr>
      </p:pic>
    </p:spTree>
    <p:extLst>
      <p:ext uri="{BB962C8B-B14F-4D97-AF65-F5344CB8AC3E}">
        <p14:creationId xmlns:p14="http://schemas.microsoft.com/office/powerpoint/2010/main" val="6938435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0"/>
            <a:ext cx="10515600" cy="887104"/>
          </a:xfrm>
        </p:spPr>
        <p:txBody>
          <a:bodyPr/>
          <a:lstStyle/>
          <a:p>
            <a:pPr algn="ctr"/>
            <a:r>
              <a:rPr lang="es-EC" dirty="0" smtClean="0"/>
              <a:t>STAND INFORMATIVOS.</a:t>
            </a:r>
            <a:endParaRPr lang="es-EC" dirty="0"/>
          </a:p>
        </p:txBody>
      </p:sp>
      <p:sp>
        <p:nvSpPr>
          <p:cNvPr id="3" name="Marcador de contenido 2"/>
          <p:cNvSpPr>
            <a:spLocks noGrp="1"/>
          </p:cNvSpPr>
          <p:nvPr>
            <p:ph idx="1"/>
          </p:nvPr>
        </p:nvSpPr>
        <p:spPr>
          <a:xfrm>
            <a:off x="232012" y="887103"/>
            <a:ext cx="8598089" cy="5409825"/>
          </a:xfrm>
        </p:spPr>
        <p:txBody>
          <a:bodyPr/>
          <a:lstStyle/>
          <a:p>
            <a:pPr algn="just"/>
            <a:r>
              <a:rPr lang="es-EC" sz="3200" dirty="0"/>
              <a:t>En </a:t>
            </a:r>
            <a:r>
              <a:rPr lang="es-EC" sz="3200" dirty="0" smtClean="0"/>
              <a:t>el año 2023 el </a:t>
            </a:r>
            <a:r>
              <a:rPr lang="es-EC" sz="3200" dirty="0"/>
              <a:t>Consejo y la Junta Cantonal de Protección de Derechos del cantón Gualaquiza participamos </a:t>
            </a:r>
            <a:r>
              <a:rPr lang="es-EC" sz="3200" dirty="0" smtClean="0"/>
              <a:t>con </a:t>
            </a:r>
            <a:r>
              <a:rPr lang="es-EC" sz="3200" dirty="0"/>
              <a:t>Stand </a:t>
            </a:r>
            <a:r>
              <a:rPr lang="es-EC" sz="3200" dirty="0" smtClean="0"/>
              <a:t>informativos </a:t>
            </a:r>
            <a:r>
              <a:rPr lang="es-EC" sz="3200" dirty="0"/>
              <a:t>del trabajo que como instituciones garantistas de derechos realizamos, dando a conocer los derechos de los infantes y la responsabilidad de los padres de familia, esto   en las diferentes Casas abiertas organizadas por el MIES - GAD Municipal. </a:t>
            </a:r>
          </a:p>
          <a:p>
            <a:endParaRPr lang="es-EC" dirty="0"/>
          </a:p>
        </p:txBody>
      </p:sp>
      <p:pic>
        <p:nvPicPr>
          <p:cNvPr id="4" name="Imagen 3"/>
          <p:cNvPicPr>
            <a:picLocks noChangeAspect="1"/>
          </p:cNvPicPr>
          <p:nvPr/>
        </p:nvPicPr>
        <p:blipFill rotWithShape="1">
          <a:blip r:embed="rId2" cstate="print">
            <a:extLst>
              <a:ext uri="{28A0092B-C50C-407E-A947-70E740481C1C}">
                <a14:useLocalDpi xmlns:a14="http://schemas.microsoft.com/office/drawing/2010/main" val="0"/>
              </a:ext>
            </a:extLst>
          </a:blip>
          <a:srcRect b="29608"/>
          <a:stretch/>
        </p:blipFill>
        <p:spPr>
          <a:xfrm>
            <a:off x="9102873" y="1037230"/>
            <a:ext cx="2707852" cy="1865271"/>
          </a:xfrm>
          <a:prstGeom prst="rect">
            <a:avLst/>
          </a:prstGeo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02873" y="2993563"/>
            <a:ext cx="2755088" cy="2343732"/>
          </a:xfrm>
          <a:prstGeom prst="rect">
            <a:avLst/>
          </a:prstGeom>
        </p:spPr>
      </p:pic>
    </p:spTree>
    <p:extLst>
      <p:ext uri="{BB962C8B-B14F-4D97-AF65-F5344CB8AC3E}">
        <p14:creationId xmlns:p14="http://schemas.microsoft.com/office/powerpoint/2010/main" val="25562368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73206" y="0"/>
            <a:ext cx="10780594" cy="1690692"/>
          </a:xfrm>
        </p:spPr>
        <p:txBody>
          <a:bodyPr/>
          <a:lstStyle/>
          <a:p>
            <a:pPr algn="ctr"/>
            <a:r>
              <a:rPr lang="es-EC" sz="3600" dirty="0"/>
              <a:t>CAMPAÑA "CERO INSULTOS Y AGRESIONES EN LOS ESPACIOS DEPORTIVOS"</a:t>
            </a:r>
          </a:p>
        </p:txBody>
      </p:sp>
      <p:sp>
        <p:nvSpPr>
          <p:cNvPr id="3" name="Marcador de contenido 2"/>
          <p:cNvSpPr>
            <a:spLocks noGrp="1"/>
          </p:cNvSpPr>
          <p:nvPr>
            <p:ph idx="1"/>
          </p:nvPr>
        </p:nvSpPr>
        <p:spPr>
          <a:xfrm>
            <a:off x="109182" y="1091821"/>
            <a:ext cx="8775511" cy="5205108"/>
          </a:xfrm>
        </p:spPr>
        <p:txBody>
          <a:bodyPr/>
          <a:lstStyle/>
          <a:p>
            <a:pPr algn="just"/>
            <a:r>
              <a:rPr lang="es-EC" sz="3000" dirty="0"/>
              <a:t>En </a:t>
            </a:r>
            <a:r>
              <a:rPr lang="es-EC" sz="3000" dirty="0" smtClean="0"/>
              <a:t>el 2023 </a:t>
            </a:r>
            <a:r>
              <a:rPr lang="es-EC" sz="3000" dirty="0"/>
              <a:t>El Consejo Cantonal de protección de derechos apoyando al deporte, con el fin de evitar los malos tratos en los escenarios deportivos participo </a:t>
            </a:r>
            <a:r>
              <a:rPr lang="es-EC" sz="3000" dirty="0" smtClean="0"/>
              <a:t>en el campeonato </a:t>
            </a:r>
            <a:r>
              <a:rPr lang="es-EC" sz="3000" dirty="0"/>
              <a:t>de futbol Súper Liga Infantil, impulsando la campaña "Cero insultos y agresiones en los espacios deportivos" considerando que a este campeonato  asistieron diferentes grupos de atención prioritaria </a:t>
            </a:r>
            <a:r>
              <a:rPr lang="es-EC" sz="3000" dirty="0" smtClean="0"/>
              <a:t>como: </a:t>
            </a:r>
            <a:r>
              <a:rPr lang="es-EC" sz="3000" dirty="0"/>
              <a:t>niños, niñas, adolescentes, mujeres, adultos mayores y personas con discapacidad.</a:t>
            </a:r>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16704" y="1202129"/>
            <a:ext cx="2826835" cy="2103120"/>
          </a:xfrm>
          <a:prstGeom prst="rect">
            <a:avLst/>
          </a:prstGeo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6704" y="3525879"/>
            <a:ext cx="2826835" cy="1987061"/>
          </a:xfrm>
          <a:prstGeom prst="rect">
            <a:avLst/>
          </a:prstGeom>
        </p:spPr>
      </p:pic>
    </p:spTree>
    <p:extLst>
      <p:ext uri="{BB962C8B-B14F-4D97-AF65-F5344CB8AC3E}">
        <p14:creationId xmlns:p14="http://schemas.microsoft.com/office/powerpoint/2010/main" val="37568165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68741" y="122831"/>
            <a:ext cx="10931856" cy="1567862"/>
          </a:xfrm>
        </p:spPr>
        <p:txBody>
          <a:bodyPr/>
          <a:lstStyle/>
          <a:p>
            <a:pPr algn="ctr"/>
            <a:r>
              <a:rPr lang="es-EC" sz="4000" dirty="0" smtClean="0"/>
              <a:t>TALLERES ENFOCADOS EN LAS  POLÍTICAS PUBLICAS DE GENERO.</a:t>
            </a:r>
            <a:endParaRPr lang="es-EC" sz="4000" dirty="0"/>
          </a:p>
        </p:txBody>
      </p:sp>
      <p:sp>
        <p:nvSpPr>
          <p:cNvPr id="3" name="Marcador de contenido 2"/>
          <p:cNvSpPr>
            <a:spLocks noGrp="1"/>
          </p:cNvSpPr>
          <p:nvPr>
            <p:ph idx="1"/>
          </p:nvPr>
        </p:nvSpPr>
        <p:spPr>
          <a:xfrm>
            <a:off x="204717" y="1214651"/>
            <a:ext cx="9457898" cy="4735774"/>
          </a:xfrm>
        </p:spPr>
        <p:txBody>
          <a:bodyPr/>
          <a:lstStyle/>
          <a:p>
            <a:pPr marL="0" indent="0" algn="just">
              <a:buNone/>
            </a:pPr>
            <a:r>
              <a:rPr lang="es-EC" dirty="0" smtClean="0"/>
              <a:t>En el año 2023 </a:t>
            </a:r>
            <a:r>
              <a:rPr lang="es-EC" dirty="0"/>
              <a:t>el Consejo Cantonal de Protección de Derechos y la Red de Mujeres Amazónicas en coordinación con el Instituto de la Democracia, la Coordinación Política de Mujeres Ecuatorianas de Zamora Chinchipe y el Banco de Loja, desarrollamos el </a:t>
            </a:r>
            <a:r>
              <a:rPr lang="es-EC" dirty="0" smtClean="0"/>
              <a:t> </a:t>
            </a:r>
            <a:r>
              <a:rPr lang="es-EC" dirty="0"/>
              <a:t>Taller </a:t>
            </a:r>
            <a:r>
              <a:rPr lang="es-EC" dirty="0" smtClean="0"/>
              <a:t>Escuela </a:t>
            </a:r>
            <a:r>
              <a:rPr lang="es-EC" dirty="0"/>
              <a:t>de Formación en "Género y Liderazgo, Participación Política de la Mujer" </a:t>
            </a:r>
          </a:p>
          <a:p>
            <a:pPr algn="just"/>
            <a:r>
              <a:rPr lang="es-EC" dirty="0"/>
              <a:t> Con el objetivo de visibilizar la </a:t>
            </a:r>
            <a:r>
              <a:rPr lang="es-EC" dirty="0" smtClean="0"/>
              <a:t>participación </a:t>
            </a:r>
            <a:r>
              <a:rPr lang="es-EC" dirty="0"/>
              <a:t>de la mujer en la esfera política y pública, así como conocer cómo se construye las políticas de igualdad de género.</a:t>
            </a:r>
          </a:p>
          <a:p>
            <a:endParaRPr lang="es-EC" dirty="0"/>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71797" y="1592318"/>
            <a:ext cx="2110148" cy="2051634"/>
          </a:xfrm>
          <a:prstGeom prst="rect">
            <a:avLst/>
          </a:prstGeo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71797" y="3749604"/>
            <a:ext cx="2110148" cy="1736796"/>
          </a:xfrm>
          <a:prstGeom prst="rect">
            <a:avLst/>
          </a:prstGeom>
        </p:spPr>
      </p:pic>
    </p:spTree>
    <p:extLst>
      <p:ext uri="{BB962C8B-B14F-4D97-AF65-F5344CB8AC3E}">
        <p14:creationId xmlns:p14="http://schemas.microsoft.com/office/powerpoint/2010/main" val="14776613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9307" y="0"/>
            <a:ext cx="12451307" cy="1419367"/>
          </a:xfrm>
        </p:spPr>
        <p:txBody>
          <a:bodyPr/>
          <a:lstStyle/>
          <a:p>
            <a:pPr algn="ctr"/>
            <a:r>
              <a:rPr lang="es-EC" sz="3600" dirty="0"/>
              <a:t>TALLER DE MOTIVACIÓN PERSONAL Y AUTOESTIMA </a:t>
            </a:r>
            <a:r>
              <a:rPr lang="es-EC" sz="3600" dirty="0" smtClean="0"/>
              <a:t> A DOCENTES </a:t>
            </a:r>
            <a:r>
              <a:rPr lang="es-EC" sz="3600" dirty="0"/>
              <a:t>DEL CANTÓN GUALAQUIZA.</a:t>
            </a:r>
          </a:p>
        </p:txBody>
      </p:sp>
      <p:sp>
        <p:nvSpPr>
          <p:cNvPr id="3" name="Marcador de contenido 2"/>
          <p:cNvSpPr>
            <a:spLocks noGrp="1"/>
          </p:cNvSpPr>
          <p:nvPr>
            <p:ph idx="1"/>
          </p:nvPr>
        </p:nvSpPr>
        <p:spPr>
          <a:xfrm>
            <a:off x="0" y="1569493"/>
            <a:ext cx="8720919" cy="4727435"/>
          </a:xfrm>
        </p:spPr>
        <p:txBody>
          <a:bodyPr/>
          <a:lstStyle/>
          <a:p>
            <a:pPr algn="just"/>
            <a:r>
              <a:rPr lang="es-EC" sz="2200" dirty="0"/>
              <a:t>En </a:t>
            </a:r>
            <a:r>
              <a:rPr lang="es-EC" sz="2200" dirty="0" smtClean="0"/>
              <a:t>el año 2023 </a:t>
            </a:r>
            <a:r>
              <a:rPr lang="es-EC" sz="2200" dirty="0"/>
              <a:t>Consejo Cantonal de Protección de Derechos de Gualaquiza, en coordinación con el Distrito de Educación 14D04, realizó el "</a:t>
            </a:r>
            <a:r>
              <a:rPr lang="es-EC" sz="2200" dirty="0" smtClean="0"/>
              <a:t>Talleres </a:t>
            </a:r>
            <a:r>
              <a:rPr lang="es-EC" sz="2200" dirty="0"/>
              <a:t>de motivación personal y autoestima" dirigido a los docentes del área  rural de nuestro cantón, con el objetivo de concientizar a los docentes sobre la importancia de ser un buen líder frente al rol educativo y personal que desarrollan dentro de la educación y enseñanza, y la oportunidad y responsabilidad que tienen de orientar y educar cada día a los niños, niñas y adolescentes de nuestro cantón.  </a:t>
            </a:r>
            <a:endParaRPr lang="es-EC" sz="2200" dirty="0" smtClean="0"/>
          </a:p>
          <a:p>
            <a:pPr algn="just"/>
            <a:r>
              <a:rPr lang="es-EC" sz="2200" dirty="0" smtClean="0"/>
              <a:t>De </a:t>
            </a:r>
            <a:r>
              <a:rPr lang="es-EC" sz="2200" dirty="0"/>
              <a:t>esta manera, fortalecemos las  capacidades de nuestros docentes y garantizamos una educación de calidad y calidez, enmarcados en la política publica del buen </a:t>
            </a:r>
            <a:r>
              <a:rPr lang="es-EC" sz="2200" dirty="0" smtClean="0"/>
              <a:t>vivir. (150)</a:t>
            </a:r>
            <a:endParaRPr lang="es-EC" sz="2200" dirty="0"/>
          </a:p>
          <a:p>
            <a:endParaRPr lang="es-EC" sz="2400" dirty="0"/>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10614" y="1296537"/>
            <a:ext cx="2903882" cy="2471656"/>
          </a:xfrm>
          <a:prstGeom prst="rect">
            <a:avLst/>
          </a:prstGeo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10613" y="3768193"/>
            <a:ext cx="2903883" cy="2187526"/>
          </a:xfrm>
          <a:prstGeom prst="rect">
            <a:avLst/>
          </a:prstGeom>
        </p:spPr>
      </p:pic>
    </p:spTree>
    <p:extLst>
      <p:ext uri="{BB962C8B-B14F-4D97-AF65-F5344CB8AC3E}">
        <p14:creationId xmlns:p14="http://schemas.microsoft.com/office/powerpoint/2010/main" val="28371749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18615" y="191069"/>
            <a:ext cx="10835185" cy="846161"/>
          </a:xfrm>
        </p:spPr>
        <p:txBody>
          <a:bodyPr/>
          <a:lstStyle/>
          <a:p>
            <a:pPr algn="ctr"/>
            <a:r>
              <a:rPr lang="es-EC" sz="3600" dirty="0" smtClean="0"/>
              <a:t>DÍA </a:t>
            </a:r>
            <a:r>
              <a:rPr lang="es-EC" sz="3600" dirty="0"/>
              <a:t>DE LA NO VIOLENCIA CONTRA LA MUJER EN GUALAQUIZA</a:t>
            </a:r>
          </a:p>
        </p:txBody>
      </p:sp>
      <p:sp>
        <p:nvSpPr>
          <p:cNvPr id="3" name="Marcador de contenido 2"/>
          <p:cNvSpPr>
            <a:spLocks noGrp="1"/>
          </p:cNvSpPr>
          <p:nvPr>
            <p:ph idx="1"/>
          </p:nvPr>
        </p:nvSpPr>
        <p:spPr>
          <a:xfrm>
            <a:off x="177422" y="1318860"/>
            <a:ext cx="8734566" cy="4863575"/>
          </a:xfrm>
        </p:spPr>
        <p:txBody>
          <a:bodyPr/>
          <a:lstStyle/>
          <a:p>
            <a:pPr marL="0" indent="0" algn="just">
              <a:buNone/>
            </a:pPr>
            <a:r>
              <a:rPr lang="es-EC" sz="2300" dirty="0"/>
              <a:t>En el mes de noviembre nos unimos en solidaridad para recordar que cada mujer merece vivir libre de violencia de genero  y con pleno respeto a sus derechos. </a:t>
            </a:r>
          </a:p>
          <a:p>
            <a:pPr marL="0" indent="0" algn="just">
              <a:buNone/>
            </a:pPr>
            <a:r>
              <a:rPr lang="es-EC" sz="2300" dirty="0"/>
              <a:t>En este </a:t>
            </a:r>
            <a:r>
              <a:rPr lang="es-EC" sz="2300" dirty="0" smtClean="0"/>
              <a:t>mes compartimos </a:t>
            </a:r>
            <a:r>
              <a:rPr lang="es-EC" sz="2300" dirty="0"/>
              <a:t>historias de fortaleza y </a:t>
            </a:r>
            <a:r>
              <a:rPr lang="es-EC" sz="2300" dirty="0" err="1"/>
              <a:t>resiliencia</a:t>
            </a:r>
            <a:r>
              <a:rPr lang="es-EC" sz="2300" dirty="0"/>
              <a:t>, construyendo puentes de apoyo y comprensión con la finalidad de garantizar los derechos de las mueres del cantón Gualaquiza, </a:t>
            </a:r>
            <a:r>
              <a:rPr lang="es-EC" sz="2300" dirty="0" smtClean="0"/>
              <a:t>y de </a:t>
            </a:r>
            <a:r>
              <a:rPr lang="es-EC" sz="2300" dirty="0"/>
              <a:t>dar un paso más hacia la erradicación de la violencia de género.</a:t>
            </a:r>
          </a:p>
          <a:p>
            <a:pPr marL="0" indent="0" algn="just">
              <a:buNone/>
            </a:pPr>
            <a:r>
              <a:rPr lang="es-EC" sz="2300" dirty="0"/>
              <a:t>Además, tuvimos el honor de apoyar a talentosas emprendedoras en nuestra feria. </a:t>
            </a:r>
          </a:p>
          <a:p>
            <a:pPr marL="0" indent="0" algn="just">
              <a:buNone/>
            </a:pPr>
            <a:r>
              <a:rPr lang="es-EC" sz="2300" dirty="0"/>
              <a:t>De esta manera Seguimos construyendo juntos un </a:t>
            </a:r>
            <a:r>
              <a:rPr lang="es-EC" sz="2300" dirty="0" smtClean="0"/>
              <a:t>Gualaquiza con </a:t>
            </a:r>
            <a:r>
              <a:rPr lang="es-EC" sz="2300" dirty="0"/>
              <a:t>igualdad y </a:t>
            </a:r>
            <a:r>
              <a:rPr lang="es-EC" sz="2300" dirty="0" smtClean="0"/>
              <a:t> </a:t>
            </a:r>
            <a:r>
              <a:rPr lang="es-EC" sz="2300" dirty="0"/>
              <a:t>respeto a este grupo prioritario</a:t>
            </a:r>
            <a:r>
              <a:rPr lang="es-EC" sz="2300" dirty="0" smtClean="0"/>
              <a:t>. (600)</a:t>
            </a:r>
            <a:endParaRPr lang="es-EC" sz="2300" dirty="0"/>
          </a:p>
          <a:p>
            <a:endParaRPr lang="es-EC" dirty="0"/>
          </a:p>
        </p:txBody>
      </p:sp>
      <p:pic>
        <p:nvPicPr>
          <p:cNvPr id="4" name="Imagen 3"/>
          <p:cNvPicPr>
            <a:picLocks noChangeAspect="1"/>
          </p:cNvPicPr>
          <p:nvPr/>
        </p:nvPicPr>
        <p:blipFill rotWithShape="1">
          <a:blip r:embed="rId2" cstate="print">
            <a:extLst>
              <a:ext uri="{28A0092B-C50C-407E-A947-70E740481C1C}">
                <a14:useLocalDpi xmlns:a14="http://schemas.microsoft.com/office/drawing/2010/main" val="0"/>
              </a:ext>
            </a:extLst>
          </a:blip>
          <a:srcRect b="21019"/>
          <a:stretch/>
        </p:blipFill>
        <p:spPr>
          <a:xfrm>
            <a:off x="9116705" y="1318861"/>
            <a:ext cx="2962700" cy="1961931"/>
          </a:xfrm>
          <a:prstGeom prst="rect">
            <a:avLst/>
          </a:prstGeom>
        </p:spPr>
      </p:pic>
      <p:pic>
        <p:nvPicPr>
          <p:cNvPr id="5" name="Imagen 4"/>
          <p:cNvPicPr>
            <a:picLocks noChangeAspect="1"/>
          </p:cNvPicPr>
          <p:nvPr/>
        </p:nvPicPr>
        <p:blipFill rotWithShape="1">
          <a:blip r:embed="rId3">
            <a:extLst>
              <a:ext uri="{28A0092B-C50C-407E-A947-70E740481C1C}">
                <a14:useLocalDpi xmlns:a14="http://schemas.microsoft.com/office/drawing/2010/main" val="0"/>
              </a:ext>
            </a:extLst>
          </a:blip>
          <a:srcRect b="19311"/>
          <a:stretch/>
        </p:blipFill>
        <p:spPr>
          <a:xfrm>
            <a:off x="9116705" y="3412298"/>
            <a:ext cx="2962700" cy="2478938"/>
          </a:xfrm>
          <a:prstGeom prst="rect">
            <a:avLst/>
          </a:prstGeom>
        </p:spPr>
      </p:pic>
    </p:spTree>
    <p:extLst>
      <p:ext uri="{BB962C8B-B14F-4D97-AF65-F5344CB8AC3E}">
        <p14:creationId xmlns:p14="http://schemas.microsoft.com/office/powerpoint/2010/main" val="12641583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54841" y="122830"/>
            <a:ext cx="10998958" cy="832513"/>
          </a:xfrm>
        </p:spPr>
        <p:txBody>
          <a:bodyPr/>
          <a:lstStyle/>
          <a:p>
            <a:pPr algn="ctr"/>
            <a:r>
              <a:rPr lang="es-EC" dirty="0"/>
              <a:t>TALLER PARA </a:t>
            </a:r>
            <a:r>
              <a:rPr lang="es-EC" dirty="0" smtClean="0"/>
              <a:t>CUIDADORES.</a:t>
            </a:r>
            <a:endParaRPr lang="es-EC" dirty="0"/>
          </a:p>
        </p:txBody>
      </p:sp>
      <p:sp>
        <p:nvSpPr>
          <p:cNvPr id="3" name="Marcador de contenido 2"/>
          <p:cNvSpPr>
            <a:spLocks noGrp="1"/>
          </p:cNvSpPr>
          <p:nvPr>
            <p:ph idx="1"/>
          </p:nvPr>
        </p:nvSpPr>
        <p:spPr>
          <a:xfrm>
            <a:off x="354841" y="846162"/>
            <a:ext cx="8284191" cy="5450768"/>
          </a:xfrm>
        </p:spPr>
        <p:txBody>
          <a:bodyPr/>
          <a:lstStyle/>
          <a:p>
            <a:pPr marL="0" indent="0" algn="just">
              <a:buNone/>
            </a:pPr>
            <a:r>
              <a:rPr lang="es-EC" dirty="0"/>
              <a:t>En el mes de Noviembre el Consejo Cantonal de Protección de Derechos en coordinación con el convenio MIES-GAD Municipal, realizó un taller dirigido a los cuidadores de las personas con discapacidad y adultos mayores del cantón Gualaquiza, con los siguientes temas: </a:t>
            </a:r>
            <a:endParaRPr lang="es-EC" dirty="0" smtClean="0"/>
          </a:p>
          <a:p>
            <a:pPr marL="0" indent="0" algn="just">
              <a:buNone/>
            </a:pPr>
            <a:r>
              <a:rPr lang="es-EC" dirty="0" smtClean="0"/>
              <a:t>“</a:t>
            </a:r>
            <a:r>
              <a:rPr lang="es-EC" dirty="0" smtClean="0"/>
              <a:t>Derechos </a:t>
            </a:r>
            <a:r>
              <a:rPr lang="es-EC" dirty="0"/>
              <a:t>y obligaciones de las personas con discapacidad y adultos </a:t>
            </a:r>
            <a:r>
              <a:rPr lang="es-EC" dirty="0" smtClean="0"/>
              <a:t>mayores”</a:t>
            </a:r>
          </a:p>
          <a:p>
            <a:pPr marL="0" indent="0" algn="just">
              <a:buNone/>
            </a:pPr>
            <a:r>
              <a:rPr lang="es-EC" dirty="0" smtClean="0"/>
              <a:t>“</a:t>
            </a:r>
            <a:r>
              <a:rPr lang="es-EC" dirty="0" smtClean="0"/>
              <a:t>Contención </a:t>
            </a:r>
            <a:r>
              <a:rPr lang="es-EC" dirty="0"/>
              <a:t>emocional para los </a:t>
            </a:r>
            <a:r>
              <a:rPr lang="es-EC" dirty="0" smtClean="0"/>
              <a:t>cuidadores”</a:t>
            </a:r>
          </a:p>
          <a:p>
            <a:pPr marL="0" indent="0" algn="just">
              <a:buNone/>
            </a:pPr>
            <a:r>
              <a:rPr lang="es-EC" dirty="0"/>
              <a:t>C</a:t>
            </a:r>
            <a:r>
              <a:rPr lang="es-EC" dirty="0" smtClean="0"/>
              <a:t>on </a:t>
            </a:r>
            <a:r>
              <a:rPr lang="es-EC" dirty="0"/>
              <a:t>la finalidad de garantizar </a:t>
            </a:r>
            <a:r>
              <a:rPr lang="es-EC" dirty="0" smtClean="0"/>
              <a:t>los derechos </a:t>
            </a:r>
            <a:r>
              <a:rPr lang="es-EC" dirty="0"/>
              <a:t>de estos grupos prioritarios. </a:t>
            </a:r>
            <a:r>
              <a:rPr lang="es-EC" dirty="0" smtClean="0"/>
              <a:t>(400)</a:t>
            </a:r>
            <a:endParaRPr lang="es-EC" dirty="0"/>
          </a:p>
          <a:p>
            <a:endParaRPr lang="es-EC" dirty="0"/>
          </a:p>
        </p:txBody>
      </p:sp>
      <p:pic>
        <p:nvPicPr>
          <p:cNvPr id="6" name="Imagen 5"/>
          <p:cNvPicPr>
            <a:picLocks noChangeAspect="1"/>
          </p:cNvPicPr>
          <p:nvPr/>
        </p:nvPicPr>
        <p:blipFill rotWithShape="1">
          <a:blip r:embed="rId2" cstate="print">
            <a:extLst>
              <a:ext uri="{28A0092B-C50C-407E-A947-70E740481C1C}">
                <a14:useLocalDpi xmlns:a14="http://schemas.microsoft.com/office/drawing/2010/main" val="0"/>
              </a:ext>
            </a:extLst>
          </a:blip>
          <a:srcRect b="10810"/>
          <a:stretch/>
        </p:blipFill>
        <p:spPr>
          <a:xfrm>
            <a:off x="8966579" y="955343"/>
            <a:ext cx="2746495" cy="1936741"/>
          </a:xfrm>
          <a:prstGeom prst="rect">
            <a:avLst/>
          </a:prstGeom>
        </p:spPr>
      </p:pic>
      <p:pic>
        <p:nvPicPr>
          <p:cNvPr id="7" name="Imagen 6"/>
          <p:cNvPicPr>
            <a:picLocks noChangeAspect="1"/>
          </p:cNvPicPr>
          <p:nvPr/>
        </p:nvPicPr>
        <p:blipFill rotWithShape="1">
          <a:blip r:embed="rId3" cstate="print">
            <a:extLst>
              <a:ext uri="{28A0092B-C50C-407E-A947-70E740481C1C}">
                <a14:useLocalDpi xmlns:a14="http://schemas.microsoft.com/office/drawing/2010/main" val="0"/>
              </a:ext>
            </a:extLst>
          </a:blip>
          <a:srcRect b="17790"/>
          <a:stretch/>
        </p:blipFill>
        <p:spPr>
          <a:xfrm>
            <a:off x="8966579" y="3016156"/>
            <a:ext cx="2746495" cy="2394712"/>
          </a:xfrm>
          <a:prstGeom prst="rect">
            <a:avLst/>
          </a:prstGeom>
        </p:spPr>
      </p:pic>
    </p:spTree>
    <p:extLst>
      <p:ext uri="{BB962C8B-B14F-4D97-AF65-F5344CB8AC3E}">
        <p14:creationId xmlns:p14="http://schemas.microsoft.com/office/powerpoint/2010/main" val="7768966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0"/>
            <a:ext cx="10515600" cy="1009934"/>
          </a:xfrm>
        </p:spPr>
        <p:txBody>
          <a:bodyPr/>
          <a:lstStyle/>
          <a:p>
            <a:pPr algn="ctr"/>
            <a:r>
              <a:rPr lang="es-EC" dirty="0"/>
              <a:t>ELECCIÓN DE LA SOCIEDAD CIVIL</a:t>
            </a:r>
          </a:p>
        </p:txBody>
      </p:sp>
      <p:sp>
        <p:nvSpPr>
          <p:cNvPr id="3" name="Marcador de contenido 2"/>
          <p:cNvSpPr>
            <a:spLocks noGrp="1"/>
          </p:cNvSpPr>
          <p:nvPr>
            <p:ph idx="1"/>
          </p:nvPr>
        </p:nvSpPr>
        <p:spPr>
          <a:xfrm>
            <a:off x="259308" y="709684"/>
            <a:ext cx="8802805" cy="5587245"/>
          </a:xfrm>
        </p:spPr>
        <p:txBody>
          <a:bodyPr/>
          <a:lstStyle/>
          <a:p>
            <a:pPr algn="just"/>
            <a:r>
              <a:rPr lang="es-EC" sz="2000" dirty="0"/>
              <a:t>El  CCPD-Gualaquiza cumpliendo con la norma legal vigente que rige a los CCPD, desde el mes de septiembre empezó  el proceso de elección de los miembros de la sociedad civil, en el mes de noviembre se realizó el proceso </a:t>
            </a:r>
            <a:r>
              <a:rPr lang="es-EC" sz="2000" dirty="0" smtClean="0"/>
              <a:t>electoral </a:t>
            </a:r>
            <a:r>
              <a:rPr lang="es-EC" sz="2000" dirty="0"/>
              <a:t>resultando ganadora la lista "A", en este proceso electoral tuvimos la participación del CNE con la finalidad de garantizar la voluntad de la ciudadanía.</a:t>
            </a:r>
          </a:p>
          <a:p>
            <a:pPr algn="just"/>
            <a:r>
              <a:rPr lang="es-EC" sz="2000" dirty="0"/>
              <a:t>En el mes de diciembre se concluyo con la posesión de los nuevos </a:t>
            </a:r>
            <a:r>
              <a:rPr lang="es-EC" sz="2000" dirty="0" smtClean="0"/>
              <a:t>miembros S.C, </a:t>
            </a:r>
            <a:r>
              <a:rPr lang="es-EC" sz="2000" dirty="0"/>
              <a:t>de esta manera estamos </a:t>
            </a:r>
            <a:r>
              <a:rPr lang="es-EC" sz="2000" dirty="0" smtClean="0"/>
              <a:t>garantizamos </a:t>
            </a:r>
            <a:r>
              <a:rPr lang="es-EC" sz="2000" dirty="0"/>
              <a:t>la participación de los ciudadanos representantes de los grupos vulnerables del cantón.</a:t>
            </a:r>
          </a:p>
          <a:p>
            <a:pPr algn="just"/>
            <a:r>
              <a:rPr lang="es-EC" sz="2000" dirty="0"/>
              <a:t> Los nuevos representantes de la sociedad civil para el periodo </a:t>
            </a:r>
            <a:r>
              <a:rPr lang="es-EC" sz="2000" dirty="0" smtClean="0"/>
              <a:t>2023-2025. </a:t>
            </a:r>
            <a:endParaRPr lang="es-EC" sz="2000" dirty="0"/>
          </a:p>
          <a:p>
            <a:pPr algn="just"/>
            <a:r>
              <a:rPr lang="es-EC" sz="2000" b="1" dirty="0"/>
              <a:t>REPRESENTANTES DE MOVILIDAD </a:t>
            </a:r>
            <a:r>
              <a:rPr lang="es-EC" sz="2000" b="1" dirty="0" smtClean="0"/>
              <a:t>HUMANA</a:t>
            </a:r>
            <a:r>
              <a:rPr lang="es-EC" sz="2000" dirty="0"/>
              <a:t>,</a:t>
            </a:r>
            <a:r>
              <a:rPr lang="es-EC" sz="2000" dirty="0" smtClean="0"/>
              <a:t> </a:t>
            </a:r>
            <a:r>
              <a:rPr lang="es-EC" sz="2000" b="1" dirty="0" smtClean="0"/>
              <a:t>REPRESENTANTES </a:t>
            </a:r>
            <a:r>
              <a:rPr lang="es-EC" sz="2000" b="1" dirty="0"/>
              <a:t>DE IGUALDAD Y </a:t>
            </a:r>
            <a:r>
              <a:rPr lang="es-EC" sz="2000" b="1" dirty="0" smtClean="0"/>
              <a:t>GÉNERO</a:t>
            </a:r>
            <a:r>
              <a:rPr lang="es-EC" sz="2000" dirty="0"/>
              <a:t>,</a:t>
            </a:r>
            <a:r>
              <a:rPr lang="es-EC" sz="2000" dirty="0" smtClean="0"/>
              <a:t> </a:t>
            </a:r>
            <a:r>
              <a:rPr lang="es-EC" sz="2000" b="1" dirty="0" smtClean="0"/>
              <a:t>REPRESENTANTES </a:t>
            </a:r>
            <a:r>
              <a:rPr lang="es-EC" sz="2000" b="1" dirty="0"/>
              <a:t>DE  LAS PERSONAS ADULTAS </a:t>
            </a:r>
            <a:r>
              <a:rPr lang="es-EC" sz="2000" b="1" dirty="0" smtClean="0"/>
              <a:t>MAYORES</a:t>
            </a:r>
            <a:r>
              <a:rPr lang="es-EC" sz="2000" dirty="0"/>
              <a:t>,</a:t>
            </a:r>
            <a:r>
              <a:rPr lang="es-EC" sz="2000" dirty="0" smtClean="0"/>
              <a:t> </a:t>
            </a:r>
            <a:r>
              <a:rPr lang="es-EC" sz="2000" b="1" dirty="0" smtClean="0"/>
              <a:t>REPRESENTANTES </a:t>
            </a:r>
            <a:r>
              <a:rPr lang="es-EC" sz="2000" b="1" dirty="0"/>
              <a:t>DE ETNIAS Y </a:t>
            </a:r>
            <a:r>
              <a:rPr lang="es-EC" sz="2000" b="1" dirty="0" smtClean="0"/>
              <a:t>NACIONALIDADES,</a:t>
            </a:r>
            <a:r>
              <a:rPr lang="es-EC" sz="2000" dirty="0" smtClean="0"/>
              <a:t> </a:t>
            </a:r>
            <a:r>
              <a:rPr lang="es-EC" sz="2000" b="1" dirty="0" smtClean="0"/>
              <a:t>REPRESENTANTES </a:t>
            </a:r>
            <a:r>
              <a:rPr lang="es-EC" sz="2000" b="1" dirty="0"/>
              <a:t>DE NIÑEZ ADOLESCENCIA Y </a:t>
            </a:r>
            <a:r>
              <a:rPr lang="es-EC" sz="2000" b="1" dirty="0" smtClean="0"/>
              <a:t>JUVENTUD</a:t>
            </a:r>
            <a:r>
              <a:rPr lang="es-EC" sz="2000" dirty="0"/>
              <a:t>,</a:t>
            </a:r>
            <a:r>
              <a:rPr lang="es-EC" sz="2000" dirty="0" smtClean="0"/>
              <a:t> </a:t>
            </a:r>
            <a:r>
              <a:rPr lang="es-EC" sz="2000" b="1" dirty="0" smtClean="0"/>
              <a:t>REPRESENTANTES </a:t>
            </a:r>
            <a:r>
              <a:rPr lang="es-EC" sz="2000" b="1" dirty="0"/>
              <a:t>DE LAS PERSONAS CON </a:t>
            </a:r>
            <a:r>
              <a:rPr lang="es-EC" sz="2000" b="1" dirty="0" smtClean="0"/>
              <a:t>DISCAPACIDAD</a:t>
            </a:r>
            <a:r>
              <a:rPr lang="es-EC" sz="2000" b="1" dirty="0"/>
              <a:t>.</a:t>
            </a:r>
            <a:endParaRPr lang="es-EC" sz="2000" dirty="0"/>
          </a:p>
          <a:p>
            <a:endParaRPr lang="es-EC" dirty="0"/>
          </a:p>
        </p:txBody>
      </p:sp>
      <p:pic>
        <p:nvPicPr>
          <p:cNvPr id="6" name="Imagen 5"/>
          <p:cNvPicPr>
            <a:picLocks noChangeAspect="1"/>
          </p:cNvPicPr>
          <p:nvPr/>
        </p:nvPicPr>
        <p:blipFill rotWithShape="1">
          <a:blip r:embed="rId2" cstate="print">
            <a:extLst>
              <a:ext uri="{28A0092B-C50C-407E-A947-70E740481C1C}">
                <a14:useLocalDpi xmlns:a14="http://schemas.microsoft.com/office/drawing/2010/main" val="0"/>
              </a:ext>
            </a:extLst>
          </a:blip>
          <a:srcRect b="25000"/>
          <a:stretch/>
        </p:blipFill>
        <p:spPr>
          <a:xfrm>
            <a:off x="9062114" y="586853"/>
            <a:ext cx="2974860" cy="2572081"/>
          </a:xfrm>
          <a:prstGeom prst="rect">
            <a:avLst/>
          </a:prstGeom>
        </p:spPr>
      </p:pic>
      <p:pic>
        <p:nvPicPr>
          <p:cNvPr id="7" name="Imagen 6"/>
          <p:cNvPicPr>
            <a:picLocks noChangeAspect="1"/>
          </p:cNvPicPr>
          <p:nvPr/>
        </p:nvPicPr>
        <p:blipFill rotWithShape="1">
          <a:blip r:embed="rId3" cstate="print">
            <a:extLst>
              <a:ext uri="{28A0092B-C50C-407E-A947-70E740481C1C}">
                <a14:useLocalDpi xmlns:a14="http://schemas.microsoft.com/office/drawing/2010/main" val="0"/>
              </a:ext>
            </a:extLst>
          </a:blip>
          <a:srcRect b="17213"/>
          <a:stretch/>
        </p:blipFill>
        <p:spPr>
          <a:xfrm>
            <a:off x="9062114" y="3158934"/>
            <a:ext cx="2974860" cy="2655012"/>
          </a:xfrm>
          <a:prstGeom prst="rect">
            <a:avLst/>
          </a:prstGeom>
        </p:spPr>
      </p:pic>
    </p:spTree>
    <p:extLst>
      <p:ext uri="{BB962C8B-B14F-4D97-AF65-F5344CB8AC3E}">
        <p14:creationId xmlns:p14="http://schemas.microsoft.com/office/powerpoint/2010/main" val="422707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72956" y="0"/>
            <a:ext cx="11638550" cy="750627"/>
          </a:xfrm>
        </p:spPr>
        <p:txBody>
          <a:bodyPr/>
          <a:lstStyle/>
          <a:p>
            <a:pPr algn="ctr"/>
            <a:r>
              <a:rPr lang="es-EC" sz="3200" dirty="0"/>
              <a:t>DIA INTERNACIONAL DE LAS PERSONAS CON DISCAPACIDAD 2023</a:t>
            </a:r>
            <a:r>
              <a:rPr lang="es-EC" sz="4000" dirty="0"/>
              <a:t>.</a:t>
            </a:r>
          </a:p>
        </p:txBody>
      </p:sp>
      <p:sp>
        <p:nvSpPr>
          <p:cNvPr id="3" name="Marcador de contenido 2"/>
          <p:cNvSpPr>
            <a:spLocks noGrp="1"/>
          </p:cNvSpPr>
          <p:nvPr>
            <p:ph idx="1"/>
          </p:nvPr>
        </p:nvSpPr>
        <p:spPr>
          <a:xfrm>
            <a:off x="0" y="941695"/>
            <a:ext cx="9689910" cy="5355233"/>
          </a:xfrm>
        </p:spPr>
        <p:txBody>
          <a:bodyPr/>
          <a:lstStyle/>
          <a:p>
            <a:pPr algn="just"/>
            <a:r>
              <a:rPr lang="es-EC" sz="2200" dirty="0"/>
              <a:t>El Consejo Cantonal de Protección de Derechos del cantón Gualaquiza  en coordinación con el GAD Municipal de Gualaquiza.</a:t>
            </a:r>
          </a:p>
          <a:p>
            <a:pPr algn="just"/>
            <a:r>
              <a:rPr lang="es-EC" sz="2200" dirty="0"/>
              <a:t>Realizó </a:t>
            </a:r>
            <a:r>
              <a:rPr lang="es-EC" sz="2200" dirty="0" smtClean="0"/>
              <a:t>el concurso </a:t>
            </a:r>
            <a:r>
              <a:rPr lang="es-EC" sz="2200" dirty="0"/>
              <a:t>de dramatizaciones con el tema “ La importancia de la familia”, además se realizó la actividad denominada pintando tu navidad, actividad que ayuda a las personas con discapacidad a demostrar sus habilidades y destrezas. </a:t>
            </a:r>
            <a:endParaRPr lang="es-EC" sz="2200" dirty="0" smtClean="0"/>
          </a:p>
          <a:p>
            <a:pPr algn="just"/>
            <a:r>
              <a:rPr lang="es-EC" sz="2200" dirty="0" smtClean="0"/>
              <a:t>Participaron </a:t>
            </a:r>
            <a:r>
              <a:rPr lang="es-EC" sz="2200" dirty="0"/>
              <a:t>de este evento: La Escuela Oswaldo </a:t>
            </a:r>
            <a:r>
              <a:rPr lang="es-EC" sz="2200" dirty="0" err="1"/>
              <a:t>Guayasamín</a:t>
            </a:r>
            <a:r>
              <a:rPr lang="es-EC" sz="2200" dirty="0"/>
              <a:t>,  Esperanza de vida y Sonrisitas de amor del programa Joaquín Gallegos Lara, Atención en el hogar y la comunidad convenios MIES- GAD Municipal de </a:t>
            </a:r>
            <a:r>
              <a:rPr lang="es-EC" sz="2200" dirty="0" smtClean="0"/>
              <a:t>Gualaquiza.</a:t>
            </a:r>
          </a:p>
          <a:p>
            <a:pPr algn="just"/>
            <a:r>
              <a:rPr lang="es-EC" sz="2200" dirty="0" smtClean="0"/>
              <a:t>El </a:t>
            </a:r>
            <a:r>
              <a:rPr lang="es-EC" sz="2200" dirty="0"/>
              <a:t>evento se realizó con el objetivo de promover los derechos y el bienestar de las personas con discapacidad, así como concienciar sobre su situación en todos los aspectos de la vida política, social, económica, deportiva y cultural</a:t>
            </a:r>
            <a:r>
              <a:rPr lang="es-EC" sz="2200" dirty="0" smtClean="0"/>
              <a:t>. (450)</a:t>
            </a:r>
            <a:endParaRPr lang="es-EC" sz="2200" dirty="0"/>
          </a:p>
          <a:p>
            <a:endParaRPr lang="es-EC" sz="2000" dirty="0"/>
          </a:p>
        </p:txBody>
      </p:sp>
      <p:pic>
        <p:nvPicPr>
          <p:cNvPr id="4" name="Imagen 3"/>
          <p:cNvPicPr>
            <a:picLocks noChangeAspect="1"/>
          </p:cNvPicPr>
          <p:nvPr/>
        </p:nvPicPr>
        <p:blipFill rotWithShape="1">
          <a:blip r:embed="rId2" cstate="print">
            <a:extLst>
              <a:ext uri="{28A0092B-C50C-407E-A947-70E740481C1C}">
                <a14:useLocalDpi xmlns:a14="http://schemas.microsoft.com/office/drawing/2010/main" val="0"/>
              </a:ext>
            </a:extLst>
          </a:blip>
          <a:srcRect b="11504"/>
          <a:stretch/>
        </p:blipFill>
        <p:spPr>
          <a:xfrm>
            <a:off x="9689910" y="1037231"/>
            <a:ext cx="2410625" cy="2454831"/>
          </a:xfrm>
          <a:prstGeom prst="rect">
            <a:avLst/>
          </a:prstGeom>
        </p:spPr>
      </p:pic>
      <p:pic>
        <p:nvPicPr>
          <p:cNvPr id="5" name="Imagen 4"/>
          <p:cNvPicPr>
            <a:picLocks noChangeAspect="1"/>
          </p:cNvPicPr>
          <p:nvPr/>
        </p:nvPicPr>
        <p:blipFill rotWithShape="1">
          <a:blip r:embed="rId3" cstate="print">
            <a:extLst>
              <a:ext uri="{28A0092B-C50C-407E-A947-70E740481C1C}">
                <a14:useLocalDpi xmlns:a14="http://schemas.microsoft.com/office/drawing/2010/main" val="0"/>
              </a:ext>
            </a:extLst>
          </a:blip>
          <a:srcRect l="-1864" t="4528" r="1864" b="12830"/>
          <a:stretch/>
        </p:blipFill>
        <p:spPr>
          <a:xfrm>
            <a:off x="9689910" y="3492062"/>
            <a:ext cx="2410625" cy="2362828"/>
          </a:xfrm>
          <a:prstGeom prst="rect">
            <a:avLst/>
          </a:prstGeom>
        </p:spPr>
      </p:pic>
    </p:spTree>
    <p:extLst>
      <p:ext uri="{BB962C8B-B14F-4D97-AF65-F5344CB8AC3E}">
        <p14:creationId xmlns:p14="http://schemas.microsoft.com/office/powerpoint/2010/main" val="8630378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0"/>
            <a:ext cx="10515600" cy="1009934"/>
          </a:xfrm>
        </p:spPr>
        <p:txBody>
          <a:bodyPr/>
          <a:lstStyle/>
          <a:p>
            <a:pPr algn="ctr"/>
            <a:r>
              <a:rPr lang="es-EC" b="1" dirty="0"/>
              <a:t>CONCLUSIÓN</a:t>
            </a:r>
            <a:endParaRPr lang="es-EC" dirty="0"/>
          </a:p>
        </p:txBody>
      </p:sp>
      <p:sp>
        <p:nvSpPr>
          <p:cNvPr id="3" name="Marcador de contenido 2"/>
          <p:cNvSpPr>
            <a:spLocks noGrp="1"/>
          </p:cNvSpPr>
          <p:nvPr>
            <p:ph idx="1"/>
          </p:nvPr>
        </p:nvSpPr>
        <p:spPr>
          <a:xfrm>
            <a:off x="450376" y="573206"/>
            <a:ext cx="11191164" cy="5723723"/>
          </a:xfrm>
        </p:spPr>
        <p:txBody>
          <a:bodyPr/>
          <a:lstStyle/>
          <a:p>
            <a:pPr algn="just"/>
            <a:endParaRPr lang="es-EC" sz="2400" dirty="0" smtClean="0"/>
          </a:p>
          <a:p>
            <a:pPr algn="just"/>
            <a:endParaRPr lang="es-EC" sz="2400" dirty="0"/>
          </a:p>
          <a:p>
            <a:pPr algn="just"/>
            <a:r>
              <a:rPr lang="es-EC" sz="2400" dirty="0" smtClean="0"/>
              <a:t>Que</a:t>
            </a:r>
            <a:r>
              <a:rPr lang="es-EC" sz="2400" dirty="0"/>
              <a:t>, el artículo 54, literal j), del Código Orgánico de Ordenamiento Territorial Autonomía y Descentralización, establece como una de las funciones del Gobierno Autónomo Descentralizado Municipal, el “Implementar los sistemas de protección integral del cantón que aseguren el ejercicio, garantía y exigibilidad de los derechos consagrados en la Constitución y en los instrumentos internacionales, lo cual incluirá la conformación de los consejos cantonales, juntas cantonales y redes de protección de derechos de los grupos de atención prioritaria.</a:t>
            </a:r>
          </a:p>
          <a:p>
            <a:pPr marL="0" indent="0">
              <a:buNone/>
            </a:pPr>
            <a:endParaRPr lang="es-EC" dirty="0"/>
          </a:p>
        </p:txBody>
      </p:sp>
    </p:spTree>
    <p:extLst>
      <p:ext uri="{BB962C8B-B14F-4D97-AF65-F5344CB8AC3E}">
        <p14:creationId xmlns:p14="http://schemas.microsoft.com/office/powerpoint/2010/main" val="2677854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473959"/>
            <a:ext cx="10515600" cy="3835020"/>
          </a:xfrm>
        </p:spPr>
        <p:txBody>
          <a:bodyPr/>
          <a:lstStyle/>
          <a:p>
            <a:pPr algn="ctr"/>
            <a:r>
              <a:rPr lang="es-EC" sz="5400" dirty="0" smtClean="0"/>
              <a:t>GRACIAS POR SU ATENCIÓN </a:t>
            </a:r>
            <a:endParaRPr lang="es-EC" sz="5400" dirty="0"/>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76466" y="3316406"/>
            <a:ext cx="2879677" cy="2094153"/>
          </a:xfrm>
          <a:prstGeom prst="rect">
            <a:avLst/>
          </a:prstGeom>
        </p:spPr>
      </p:pic>
    </p:spTree>
    <p:extLst>
      <p:ext uri="{BB962C8B-B14F-4D97-AF65-F5344CB8AC3E}">
        <p14:creationId xmlns:p14="http://schemas.microsoft.com/office/powerpoint/2010/main" val="3616917958"/>
      </p:ext>
    </p:extLst>
  </p:cSld>
  <p:clrMapOvr>
    <a:masterClrMapping/>
  </p:clrMapOvr>
  <p:timing>
    <p:tnLst>
      <p:par>
        <p:cTn id="1" dur="indefinite" restart="never" nodeType="tmRoot"/>
      </p:par>
    </p:tnLst>
  </p:timing>
</p:sld>
</file>

<file path=ppt/theme/theme1.xml><?xml version="1.0" encoding="utf-8"?>
<a:theme xmlns:a="http://schemas.openxmlformats.org/drawingml/2006/main" name="RENDICION DE CUENTAS FIN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GAD GUALAQUIZA">
      <a:majorFont>
        <a:latin typeface="Gotham Black"/>
        <a:ea typeface=""/>
        <a:cs typeface=""/>
      </a:majorFont>
      <a:minorFont>
        <a:latin typeface="Gotha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NDICION DE CUENTAS FINAL" id="{550EDBCF-AE39-4705-945A-CA35AFBB41C5}" vid="{90BACD54-B27B-47A3-A57C-C737243F120E}"/>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12137</TotalTime>
  <Words>1886</Words>
  <Application>Microsoft Office PowerPoint</Application>
  <PresentationFormat>Panorámica</PresentationFormat>
  <Paragraphs>72</Paragraphs>
  <Slides>21</Slides>
  <Notes>1</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21</vt:i4>
      </vt:variant>
    </vt:vector>
  </HeadingPairs>
  <TitlesOfParts>
    <vt:vector size="29" baseType="lpstr">
      <vt:lpstr>New Century Schoolbook</vt:lpstr>
      <vt:lpstr>Gotham</vt:lpstr>
      <vt:lpstr>Calibri</vt:lpstr>
      <vt:lpstr>Gotham Black</vt:lpstr>
      <vt:lpstr>Times New Roman</vt:lpstr>
      <vt:lpstr>Wingdings</vt:lpstr>
      <vt:lpstr>Arial</vt:lpstr>
      <vt:lpstr>RENDICION DE CUENTAS FINAL</vt:lpstr>
      <vt:lpstr>CONSEJO CANTONAL DE PROTECCIÓN DE DERECHOS GUALAQUIZA.   </vt:lpstr>
      <vt:lpstr>RENDICIÓN DE CUENTAS DEL AÑO 2023.</vt:lpstr>
      <vt:lpstr>En enero de 2023, donde se elaboró y se aprobó el Plan anual para el año 2023, mismo que tuvo como finalidad trabajar en los temas de Formulación, Transversalización, Observancia, Seguimiento y Evaluación de las Políticas Públicas.  </vt:lpstr>
      <vt:lpstr>MOVILIDAD HUMANA. </vt:lpstr>
      <vt:lpstr>PREVENCIÓN DE LA VIOLENCIA INTRAFAMILIAR.</vt:lpstr>
      <vt:lpstr>TALLERES PREVENCIÓN DEL CONSUMO DE ALCOHOL, TABACO Y DROGAS.</vt:lpstr>
      <vt:lpstr>TALLERES PARA PADRES DE FAMILIA.</vt:lpstr>
      <vt:lpstr>PREVENIR LA VIOLENCIA ECONÓMICA MEDIANTE CURSOS  DE  COSTURA, EBANISTERÍA Y BELLEZA.</vt:lpstr>
      <vt:lpstr>DIA INTERNACIONAL DE LA MUJER.</vt:lpstr>
      <vt:lpstr>DIA INTERNACIONAL DE LA FAMILIA. </vt:lpstr>
      <vt:lpstr>DÍA INTERNACIONAL DEL NIÑO. </vt:lpstr>
      <vt:lpstr>STAND INFORMATIVOS.</vt:lpstr>
      <vt:lpstr>CAMPAÑA "CERO INSULTOS Y AGRESIONES EN LOS ESPACIOS DEPORTIVOS"</vt:lpstr>
      <vt:lpstr>TALLERES ENFOCADOS EN LAS  POLÍTICAS PUBLICAS DE GENERO.</vt:lpstr>
      <vt:lpstr>TALLER DE MOTIVACIÓN PERSONAL Y AUTOESTIMA  A DOCENTES DEL CANTÓN GUALAQUIZA.</vt:lpstr>
      <vt:lpstr>DÍA DE LA NO VIOLENCIA CONTRA LA MUJER EN GUALAQUIZA</vt:lpstr>
      <vt:lpstr>TALLER PARA CUIDADORES.</vt:lpstr>
      <vt:lpstr>ELECCIÓN DE LA SOCIEDAD CIVIL</vt:lpstr>
      <vt:lpstr>DIA INTERNACIONAL DE LAS PERSONAS CON DISCAPACIDAD 2023.</vt:lpstr>
      <vt:lpstr>CONCLUSIÓN</vt:lpstr>
      <vt:lpstr>GRACIAS POR SU ATENCIÓN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RENDICIÓN DE CUENTAS 2021</dc:title>
  <dc:creator>GAD MUNICIPAL GUALAQUIZA</dc:creator>
  <cp:lastModifiedBy>usuario</cp:lastModifiedBy>
  <cp:revision>269</cp:revision>
  <cp:lastPrinted>2024-05-16T16:06:26Z</cp:lastPrinted>
  <dcterms:created xsi:type="dcterms:W3CDTF">2022-04-18T16:45:44Z</dcterms:created>
  <dcterms:modified xsi:type="dcterms:W3CDTF">2024-05-22T12:44:47Z</dcterms:modified>
</cp:coreProperties>
</file>